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2" r:id="rId2"/>
    <p:sldMasterId id="2147483732" r:id="rId3"/>
    <p:sldMasterId id="2147483750" r:id="rId4"/>
  </p:sldMasterIdLst>
  <p:notesMasterIdLst>
    <p:notesMasterId r:id="rId29"/>
  </p:notesMasterIdLst>
  <p:handoutMasterIdLst>
    <p:handoutMasterId r:id="rId30"/>
  </p:handoutMasterIdLst>
  <p:sldIdLst>
    <p:sldId id="1352" r:id="rId5"/>
    <p:sldId id="1224" r:id="rId6"/>
    <p:sldId id="1323" r:id="rId7"/>
    <p:sldId id="1324" r:id="rId8"/>
    <p:sldId id="1325" r:id="rId9"/>
    <p:sldId id="1326" r:id="rId10"/>
    <p:sldId id="1327" r:id="rId11"/>
    <p:sldId id="1328" r:id="rId12"/>
    <p:sldId id="1329" r:id="rId13"/>
    <p:sldId id="1330" r:id="rId14"/>
    <p:sldId id="1331" r:id="rId15"/>
    <p:sldId id="1332" r:id="rId16"/>
    <p:sldId id="1333" r:id="rId17"/>
    <p:sldId id="1334" r:id="rId18"/>
    <p:sldId id="1335" r:id="rId19"/>
    <p:sldId id="1336" r:id="rId20"/>
    <p:sldId id="1337" r:id="rId21"/>
    <p:sldId id="257" r:id="rId22"/>
    <p:sldId id="258" r:id="rId23"/>
    <p:sldId id="259" r:id="rId24"/>
    <p:sldId id="1320" r:id="rId25"/>
    <p:sldId id="269" r:id="rId26"/>
    <p:sldId id="268" r:id="rId27"/>
    <p:sldId id="1319"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A12526-8394-4856-B6E0-A2368F174BA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Book Of Revelation (44)</a:t>
            </a:r>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A8C7D58E-F96D-4F3A-A47E-925625FE80C8}"/>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1/3/2021 pm</a:t>
            </a:r>
          </a:p>
        </p:txBody>
      </p:sp>
      <p:sp>
        <p:nvSpPr>
          <p:cNvPr id="4" name="Footer Placeholder 3">
            <a:extLst>
              <a:ext uri="{FF2B5EF4-FFF2-40B4-BE49-F238E27FC236}">
                <a16:creationId xmlns:a16="http://schemas.microsoft.com/office/drawing/2014/main" id="{9A5B106E-A6FF-4161-AE7A-698629E086B5}"/>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98D6BD62-525C-4596-8373-FC0AEF5EF32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66AABC5-D734-4B5D-92F0-2A468B84B4CB}"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5124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(44)</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1/3/2021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EB0C6DE-1D55-4BF8-8AFC-D1C7DFCC7712}" type="slidenum">
              <a:rPr lang="en-US" smtClean="0"/>
              <a:t>‹#›</a:t>
            </a:fld>
            <a:endParaRPr lang="en-US"/>
          </a:p>
        </p:txBody>
      </p:sp>
    </p:spTree>
    <p:extLst>
      <p:ext uri="{BB962C8B-B14F-4D97-AF65-F5344CB8AC3E}">
        <p14:creationId xmlns:p14="http://schemas.microsoft.com/office/powerpoint/2010/main" val="157203684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405753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95047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59567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681250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1160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327120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478500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92130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29573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069648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69107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287568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389085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76191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021117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62560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05175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404448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57757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249049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231153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070441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1526788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3455310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129919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419987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068035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73386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035828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84865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514704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82834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50053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546619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01831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33021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663535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0130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19456699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466907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310345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762517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4110460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724566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4028493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44460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4151868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079983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4029648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548206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554766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06574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436428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757785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68133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3250463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760407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41336219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646768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347728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13908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9F56F-C7BE-4E06-9084-705175B311B4}"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83EC8-9C9C-4108-9C41-1E6CEC3B99A1}" type="slidenum">
              <a:rPr lang="en-US" smtClean="0"/>
              <a:t>‹#›</a:t>
            </a:fld>
            <a:endParaRPr lang="en-US" dirty="0"/>
          </a:p>
        </p:txBody>
      </p:sp>
    </p:spTree>
    <p:extLst>
      <p:ext uri="{BB962C8B-B14F-4D97-AF65-F5344CB8AC3E}">
        <p14:creationId xmlns:p14="http://schemas.microsoft.com/office/powerpoint/2010/main" val="264642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9F56F-C7BE-4E06-9084-705175B311B4}" type="datetimeFigureOut">
              <a:rPr lang="en-US" smtClean="0"/>
              <a:t>1/8/2021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3EC8-9C9C-4108-9C41-1E6CEC3B99A1}" type="slidenum">
              <a:rPr lang="en-US" smtClean="0"/>
              <a:t>‹#›</a:t>
            </a:fld>
            <a:endParaRPr lang="en-US" dirty="0"/>
          </a:p>
        </p:txBody>
      </p:sp>
    </p:spTree>
    <p:extLst>
      <p:ext uri="{BB962C8B-B14F-4D97-AF65-F5344CB8AC3E}">
        <p14:creationId xmlns:p14="http://schemas.microsoft.com/office/powerpoint/2010/main" val="12568794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14813943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114E1C30-FBAE-4A11-A2F4-BC1000893AEE}" type="datetime2">
              <a:rPr lang="en-US" smtClean="0">
                <a:solidFill>
                  <a:prstClr val="black"/>
                </a:solidFill>
                <a:latin typeface="Arial" charset="0"/>
              </a:rPr>
              <a:pPr fontAlgn="base">
                <a:spcBef>
                  <a:spcPct val="0"/>
                </a:spcBef>
                <a:spcAft>
                  <a:spcPct val="0"/>
                </a:spcAft>
              </a:pPr>
              <a:t>Friday, January 8, 2021</a:t>
            </a:fld>
            <a:endParaRPr lang="en-US">
              <a:solidFill>
                <a:prstClr val="black"/>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lgn="ctr" fontAlgn="base">
              <a:spcBef>
                <a:spcPct val="0"/>
              </a:spcBef>
              <a:spcAft>
                <a:spcPct val="0"/>
              </a:spcAft>
            </a:pPr>
            <a:endParaRPr lang="en-US">
              <a:solidFill>
                <a:prstClr val="black"/>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2B993406-65C4-4D22-BD95-804FD5C566B8}" type="slidenum">
              <a:rPr lang="en-US" smtClean="0">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16401046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356499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January 3,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07"/>
            <a:ext cx="7772400" cy="1470025"/>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Book of Revelation</a:t>
            </a:r>
            <a:r>
              <a:rPr lang="en-US" b="1" dirty="0">
                <a:latin typeface="Arial" panose="020B0604020202020204" pitchFamily="34" charset="0"/>
                <a:cs typeface="Arial" panose="020B0604020202020204" pitchFamily="34" charset="0"/>
              </a:rPr>
              <a:t>:</a:t>
            </a:r>
            <a:br>
              <a:rPr lang="en-US" b="1" u="sng" dirty="0">
                <a:latin typeface="Arial" panose="020B0604020202020204" pitchFamily="34" charset="0"/>
                <a:cs typeface="Arial" panose="020B0604020202020204" pitchFamily="34" charset="0"/>
              </a:rPr>
            </a:br>
            <a:r>
              <a:rPr lang="en-US" b="1" u="sng" dirty="0">
                <a:latin typeface="Arial" panose="020B0604020202020204" pitchFamily="34" charset="0"/>
                <a:cs typeface="Arial" panose="020B0604020202020204" pitchFamily="34" charset="0"/>
              </a:rPr>
              <a:t>Chapter 12</a:t>
            </a:r>
          </a:p>
        </p:txBody>
      </p:sp>
      <p:sp>
        <p:nvSpPr>
          <p:cNvPr id="3" name="Subtitle 2"/>
          <p:cNvSpPr>
            <a:spLocks noGrp="1"/>
          </p:cNvSpPr>
          <p:nvPr>
            <p:ph type="subTitle" idx="1"/>
          </p:nvPr>
        </p:nvSpPr>
        <p:spPr>
          <a:xfrm>
            <a:off x="235668" y="5257800"/>
            <a:ext cx="8691514" cy="1371600"/>
          </a:xfrm>
          <a:solidFill>
            <a:schemeClr val="bg1"/>
          </a:solidFill>
          <a:ln w="38100">
            <a:noFill/>
          </a:ln>
        </p:spPr>
        <p:txBody>
          <a:bodyPr>
            <a:noAutofit/>
          </a:bodyPr>
          <a:lstStyle/>
          <a:p>
            <a:r>
              <a:rPr lang="en-US" sz="4000" b="1" dirty="0">
                <a:solidFill>
                  <a:schemeClr val="tx1"/>
                </a:solidFill>
                <a:latin typeface="Arial" panose="020B0604020202020204" pitchFamily="34" charset="0"/>
                <a:cs typeface="Arial" panose="020B0604020202020204" pitchFamily="34" charset="0"/>
              </a:rPr>
              <a:t>Basis of the Conflict – The Woman, The Dragon, and The Child</a:t>
            </a:r>
          </a:p>
        </p:txBody>
      </p:sp>
      <p:pic>
        <p:nvPicPr>
          <p:cNvPr id="1026" name="Picture 2" descr="D:\72 dpi JPEG\17 Woman and the Drag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4" y="1941951"/>
            <a:ext cx="7696199" cy="3277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3A3CD3-6EF9-454D-B68B-C756E5BB0CD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11013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3" name="Content Placeholder 2"/>
          <p:cNvSpPr>
            <a:spLocks noGrp="1"/>
          </p:cNvSpPr>
          <p:nvPr>
            <p:ph idx="1"/>
          </p:nvPr>
        </p:nvSpPr>
        <p:spPr>
          <a:xfrm>
            <a:off x="122548" y="1600202"/>
            <a:ext cx="8898904" cy="2803844"/>
          </a:xfrm>
          <a:solidFill>
            <a:schemeClr val="bg1"/>
          </a:solidFill>
          <a:ln w="38100">
            <a:noFill/>
          </a:ln>
        </p:spPr>
        <p:txBody>
          <a:bodyPr wrap="square">
            <a:spAutoFit/>
          </a:bodyPr>
          <a:lstStyle/>
          <a:p>
            <a:r>
              <a:rPr lang="en-US" sz="3600" b="1" dirty="0">
                <a:latin typeface="Arial" panose="020B0604020202020204" pitchFamily="34" charset="0"/>
                <a:cs typeface="Arial" panose="020B0604020202020204" pitchFamily="34" charset="0"/>
              </a:rPr>
              <a:t>Basic outline </a:t>
            </a:r>
            <a:r>
              <a:rPr lang="en-US" sz="3600" dirty="0">
                <a:latin typeface="Arial" panose="020B0604020202020204" pitchFamily="34" charset="0"/>
                <a:cs typeface="Arial" panose="020B0604020202020204" pitchFamily="34" charset="0"/>
              </a:rPr>
              <a:t>of Revelation:</a:t>
            </a:r>
          </a:p>
          <a:p>
            <a:pPr lvl="1"/>
            <a:r>
              <a:rPr lang="en-US" sz="3100" dirty="0">
                <a:latin typeface="Arial" panose="020B0604020202020204" pitchFamily="34" charset="0"/>
                <a:cs typeface="Arial" panose="020B0604020202020204" pitchFamily="34" charset="0"/>
              </a:rPr>
              <a:t>The church’s </a:t>
            </a:r>
            <a:r>
              <a:rPr lang="en-US" sz="3100" b="1" u="sng" dirty="0">
                <a:latin typeface="Arial" panose="020B0604020202020204" pitchFamily="34" charset="0"/>
                <a:cs typeface="Arial" panose="020B0604020202020204" pitchFamily="34" charset="0"/>
              </a:rPr>
              <a:t>conflict</a:t>
            </a:r>
            <a:r>
              <a:rPr lang="en-US" sz="3100" dirty="0">
                <a:latin typeface="Arial" panose="020B0604020202020204" pitchFamily="34" charset="0"/>
                <a:cs typeface="Arial" panose="020B0604020202020204" pitchFamily="34" charset="0"/>
              </a:rPr>
              <a:t> in and with the world</a:t>
            </a:r>
          </a:p>
          <a:p>
            <a:pPr lvl="2">
              <a:spcBef>
                <a:spcPts val="0"/>
              </a:spcBef>
            </a:pPr>
            <a:r>
              <a:rPr lang="en-US" sz="3100" b="1" dirty="0">
                <a:latin typeface="Arial" panose="020B0604020202020204" pitchFamily="34" charset="0"/>
                <a:cs typeface="Arial" panose="020B0604020202020204" pitchFamily="34" charset="0"/>
              </a:rPr>
              <a:t>Chapters 1 – 11</a:t>
            </a:r>
          </a:p>
          <a:p>
            <a:pPr lvl="1">
              <a:spcBef>
                <a:spcPts val="1200"/>
              </a:spcBef>
            </a:pPr>
            <a:r>
              <a:rPr lang="en-US" sz="3100" dirty="0">
                <a:latin typeface="Arial" panose="020B0604020202020204" pitchFamily="34" charset="0"/>
                <a:cs typeface="Arial" panose="020B0604020202020204" pitchFamily="34" charset="0"/>
              </a:rPr>
              <a:t>The inner </a:t>
            </a:r>
            <a:r>
              <a:rPr lang="en-US" sz="3100" b="1" u="sng" dirty="0">
                <a:latin typeface="Arial" panose="020B0604020202020204" pitchFamily="34" charset="0"/>
                <a:cs typeface="Arial" panose="020B0604020202020204" pitchFamily="34" charset="0"/>
              </a:rPr>
              <a:t>struggle</a:t>
            </a:r>
            <a:r>
              <a:rPr lang="en-US" sz="3100" dirty="0">
                <a:latin typeface="Arial" panose="020B0604020202020204" pitchFamily="34" charset="0"/>
                <a:cs typeface="Arial" panose="020B0604020202020204" pitchFamily="34" charset="0"/>
              </a:rPr>
              <a:t> between Christ and Satan</a:t>
            </a:r>
          </a:p>
          <a:p>
            <a:pPr lvl="2">
              <a:spcBef>
                <a:spcPts val="0"/>
              </a:spcBef>
            </a:pPr>
            <a:r>
              <a:rPr lang="en-US" sz="3100" b="1" dirty="0">
                <a:latin typeface="Arial" panose="020B0604020202020204" pitchFamily="34" charset="0"/>
                <a:cs typeface="Arial" panose="020B0604020202020204" pitchFamily="34" charset="0"/>
              </a:rPr>
              <a:t>Chapters 12 – 22</a:t>
            </a:r>
          </a:p>
        </p:txBody>
      </p:sp>
      <p:sp>
        <p:nvSpPr>
          <p:cNvPr id="4" name="Rectangle 3">
            <a:extLst>
              <a:ext uri="{FF2B5EF4-FFF2-40B4-BE49-F238E27FC236}">
                <a16:creationId xmlns:a16="http://schemas.microsoft.com/office/drawing/2014/main" id="{1D6813A2-B5FE-4B93-83A4-790AE9DF8EC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21228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2708434"/>
          </a:xfrm>
          <a:solidFill>
            <a:schemeClr val="bg1"/>
          </a:solidFill>
          <a:ln w="38100">
            <a:noFill/>
          </a:ln>
        </p:spPr>
        <p:txBody>
          <a:bodyPr>
            <a:spAutoFit/>
          </a:bodyPr>
          <a:lstStyle/>
          <a:p>
            <a:r>
              <a:rPr lang="en-US" dirty="0">
                <a:latin typeface="Arial" panose="020B0604020202020204" pitchFamily="34" charset="0"/>
                <a:cs typeface="Arial" panose="020B0604020202020204" pitchFamily="34" charset="0"/>
              </a:rPr>
              <a:t>Chapter 12 begins </a:t>
            </a:r>
            <a:r>
              <a:rPr lang="en-US" b="1" dirty="0">
                <a:latin typeface="Arial" panose="020B0604020202020204" pitchFamily="34" charset="0"/>
                <a:cs typeface="Arial" panose="020B0604020202020204" pitchFamily="34" charset="0"/>
              </a:rPr>
              <a:t>Part 2</a:t>
            </a:r>
            <a:r>
              <a:rPr lang="en-US" dirty="0">
                <a:latin typeface="Arial" panose="020B0604020202020204" pitchFamily="34" charset="0"/>
                <a:cs typeface="Arial" panose="020B0604020202020204" pitchFamily="34" charset="0"/>
              </a:rPr>
              <a:t> of the Apocalypse.</a:t>
            </a:r>
          </a:p>
          <a:p>
            <a:pPr>
              <a:spcBef>
                <a:spcPts val="1200"/>
              </a:spcBef>
            </a:pPr>
            <a:r>
              <a:rPr lang="en-US" dirty="0">
                <a:latin typeface="Arial" panose="020B0604020202020204" pitchFamily="34" charset="0"/>
                <a:cs typeface="Arial" panose="020B0604020202020204" pitchFamily="34" charset="0"/>
              </a:rPr>
              <a:t>This part focuses on the </a:t>
            </a:r>
            <a:r>
              <a:rPr lang="en-US" b="1" dirty="0">
                <a:latin typeface="Arial" panose="020B0604020202020204" pitchFamily="34" charset="0"/>
                <a:cs typeface="Arial" panose="020B0604020202020204" pitchFamily="34" charset="0"/>
              </a:rPr>
              <a:t>sins of the empire </a:t>
            </a:r>
            <a:r>
              <a:rPr lang="en-US" dirty="0">
                <a:latin typeface="Arial" panose="020B0604020202020204" pitchFamily="34" charset="0"/>
                <a:cs typeface="Arial" panose="020B0604020202020204" pitchFamily="34" charset="0"/>
              </a:rPr>
              <a:t>and how </a:t>
            </a:r>
            <a:r>
              <a:rPr lang="en-US" b="1" dirty="0">
                <a:latin typeface="Arial" panose="020B0604020202020204" pitchFamily="34" charset="0"/>
                <a:cs typeface="Arial" panose="020B0604020202020204" pitchFamily="34" charset="0"/>
              </a:rPr>
              <a:t>complete its overthrow will be.</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F5FEAA76-7183-4E7A-8A00-251B6483C64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19939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930581"/>
          </a:xfrm>
          <a:solidFill>
            <a:schemeClr val="bg1"/>
          </a:solidFill>
          <a:ln w="38100">
            <a:noFill/>
          </a:ln>
        </p:spPr>
        <p:txBody>
          <a:bodyPr>
            <a:spAutoFit/>
          </a:bodyPr>
          <a:lstStyle/>
          <a:p>
            <a:pPr marL="0" indent="0">
              <a:buNone/>
            </a:pPr>
            <a:r>
              <a:rPr lang="en-US" dirty="0">
                <a:latin typeface="Arial" panose="020B0604020202020204" pitchFamily="34" charset="0"/>
                <a:cs typeface="Arial" panose="020B0604020202020204" pitchFamily="34" charset="0"/>
              </a:rPr>
              <a:t>Revelation was written in a </a:t>
            </a:r>
            <a:r>
              <a:rPr lang="en-US" b="1" dirty="0">
                <a:latin typeface="Arial" panose="020B0604020202020204" pitchFamily="34" charset="0"/>
                <a:cs typeface="Arial" panose="020B0604020202020204" pitchFamily="34" charset="0"/>
              </a:rPr>
              <a:t>recapitulation pattern </a:t>
            </a:r>
            <a:r>
              <a:rPr lang="en-US" dirty="0">
                <a:latin typeface="Arial" panose="020B0604020202020204" pitchFamily="34" charset="0"/>
                <a:cs typeface="Arial" panose="020B0604020202020204" pitchFamily="34" charset="0"/>
              </a:rPr>
              <a:t>…</a:t>
            </a:r>
          </a:p>
          <a:p>
            <a:r>
              <a:rPr lang="en-US" dirty="0">
                <a:latin typeface="Arial Narrow" panose="020B0606020202030204" pitchFamily="34" charset="0"/>
              </a:rPr>
              <a:t>First, the </a:t>
            </a:r>
            <a:r>
              <a:rPr lang="en-US" b="1" dirty="0">
                <a:latin typeface="Arial Narrow" panose="020B0606020202030204" pitchFamily="34" charset="0"/>
              </a:rPr>
              <a:t>outcome is revealed;</a:t>
            </a:r>
            <a:r>
              <a:rPr lang="en-US" dirty="0">
                <a:latin typeface="Arial Narrow" panose="020B0606020202030204" pitchFamily="34" charset="0"/>
              </a:rPr>
              <a:t> then scenes are </a:t>
            </a:r>
            <a:r>
              <a:rPr lang="en-US" b="1" dirty="0">
                <a:latin typeface="Arial Narrow" panose="020B0606020202030204" pitchFamily="34" charset="0"/>
              </a:rPr>
              <a:t>repeated</a:t>
            </a:r>
            <a:r>
              <a:rPr lang="en-US" dirty="0">
                <a:latin typeface="Arial Narrow" panose="020B0606020202030204" pitchFamily="34" charset="0"/>
              </a:rPr>
              <a:t> to give </a:t>
            </a:r>
            <a:r>
              <a:rPr lang="en-US" b="1" dirty="0">
                <a:latin typeface="Arial Narrow" panose="020B0606020202030204" pitchFamily="34" charset="0"/>
              </a:rPr>
              <a:t>additional information</a:t>
            </a:r>
            <a:r>
              <a:rPr lang="en-US" dirty="0">
                <a:latin typeface="Arial Narrow" panose="020B0606020202030204" pitchFamily="34" charset="0"/>
              </a:rPr>
              <a:t> that explains why a certain result is reached.</a:t>
            </a:r>
          </a:p>
          <a:p>
            <a:pPr>
              <a:spcBef>
                <a:spcPts val="1200"/>
              </a:spcBef>
            </a:pPr>
            <a:r>
              <a:rPr lang="en-US" dirty="0">
                <a:latin typeface="Arial Narrow" panose="020B0606020202030204" pitchFamily="34" charset="0"/>
              </a:rPr>
              <a:t>We should be careful not to link the chapters in </a:t>
            </a:r>
            <a:r>
              <a:rPr lang="en-US" b="1" dirty="0">
                <a:latin typeface="Arial Narrow" panose="020B0606020202030204" pitchFamily="34" charset="0"/>
              </a:rPr>
              <a:t>chronological order.</a:t>
            </a:r>
          </a:p>
          <a:p>
            <a:pPr>
              <a:spcBef>
                <a:spcPts val="1200"/>
              </a:spcBef>
            </a:pPr>
            <a:r>
              <a:rPr lang="en-US" dirty="0">
                <a:latin typeface="Arial Narrow" panose="020B0606020202030204" pitchFamily="34" charset="0"/>
              </a:rPr>
              <a:t>Understand that the pageantry </a:t>
            </a:r>
            <a:r>
              <a:rPr lang="en-US" b="1" dirty="0">
                <a:latin typeface="Arial Narrow" panose="020B0606020202030204" pitchFamily="34" charset="0"/>
              </a:rPr>
              <a:t>recapitulates</a:t>
            </a:r>
            <a:r>
              <a:rPr lang="en-US" dirty="0">
                <a:latin typeface="Arial Narrow" panose="020B0606020202030204" pitchFamily="34" charset="0"/>
              </a:rPr>
              <a:t> earlier visions, </a:t>
            </a:r>
            <a:r>
              <a:rPr lang="en-US" b="1" dirty="0">
                <a:latin typeface="Arial Narrow" panose="020B0606020202030204" pitchFamily="34" charset="0"/>
              </a:rPr>
              <a:t>deepening</a:t>
            </a:r>
            <a:r>
              <a:rPr lang="en-US" dirty="0">
                <a:latin typeface="Arial Narrow" panose="020B0606020202030204" pitchFamily="34" charset="0"/>
              </a:rPr>
              <a:t> our insight.</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42ACBE5B-AC3E-4931-A7AE-3B35757B34B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4118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3538"/>
          </a:xfrm>
          <a:solidFill>
            <a:schemeClr val="bg1"/>
          </a:solidFill>
          <a:ln w="38100">
            <a:noFill/>
          </a:ln>
        </p:spPr>
        <p:txBody>
          <a:bodyPr>
            <a:spAutoFit/>
          </a:bodyPr>
          <a:lstStyle/>
          <a:p>
            <a:r>
              <a:rPr lang="en-US" dirty="0">
                <a:latin typeface="Arial Narrow" panose="020B0606020202030204" pitchFamily="34" charset="0"/>
              </a:rPr>
              <a:t>Part One tells about </a:t>
            </a:r>
            <a:r>
              <a:rPr lang="en-US" b="1" dirty="0">
                <a:latin typeface="Arial Narrow" panose="020B0606020202030204" pitchFamily="34" charset="0"/>
              </a:rPr>
              <a:t>Rome’s sins against the church.</a:t>
            </a:r>
          </a:p>
          <a:p>
            <a:pPr>
              <a:spcBef>
                <a:spcPts val="1200"/>
              </a:spcBef>
            </a:pPr>
            <a:r>
              <a:rPr lang="en-US" dirty="0">
                <a:latin typeface="Arial Narrow" panose="020B0606020202030204" pitchFamily="34" charset="0"/>
              </a:rPr>
              <a:t>God offered her time and opportunity to </a:t>
            </a:r>
            <a:r>
              <a:rPr lang="en-US" b="1" dirty="0">
                <a:latin typeface="Arial Narrow" panose="020B0606020202030204" pitchFamily="34" charset="0"/>
              </a:rPr>
              <a:t>repent</a:t>
            </a:r>
            <a:r>
              <a:rPr lang="en-US" dirty="0">
                <a:latin typeface="Arial Narrow" panose="020B0606020202030204" pitchFamily="34" charset="0"/>
              </a:rPr>
              <a:t> – salvation from doom and overthrow.</a:t>
            </a:r>
          </a:p>
          <a:p>
            <a:pPr>
              <a:spcBef>
                <a:spcPts val="1200"/>
              </a:spcBef>
            </a:pPr>
            <a:r>
              <a:rPr lang="en-US" dirty="0">
                <a:latin typeface="Arial Narrow" panose="020B0606020202030204" pitchFamily="34" charset="0"/>
              </a:rPr>
              <a:t>First six trumpets – </a:t>
            </a:r>
            <a:r>
              <a:rPr lang="en-US" b="1" dirty="0">
                <a:latin typeface="Arial Narrow" panose="020B0606020202030204" pitchFamily="34" charset="0"/>
              </a:rPr>
              <a:t>partial judgments </a:t>
            </a:r>
            <a:r>
              <a:rPr lang="en-US" dirty="0">
                <a:latin typeface="Arial Narrow" panose="020B0606020202030204" pitchFamily="34" charset="0"/>
              </a:rPr>
              <a:t>against the empire</a:t>
            </a:r>
          </a:p>
          <a:p>
            <a:pPr>
              <a:spcBef>
                <a:spcPts val="1200"/>
              </a:spcBef>
            </a:pPr>
            <a:r>
              <a:rPr lang="en-US" dirty="0">
                <a:latin typeface="Arial Narrow" panose="020B0606020202030204" pitchFamily="34" charset="0"/>
              </a:rPr>
              <a:t>Sadly, instead of repentance, hearts hardened, and repentance became </a:t>
            </a:r>
            <a:r>
              <a:rPr lang="en-US" b="1" dirty="0">
                <a:latin typeface="Arial Narrow" panose="020B0606020202030204" pitchFamily="34" charset="0"/>
              </a:rPr>
              <a:t>impossible</a:t>
            </a:r>
            <a:r>
              <a:rPr lang="en-US" dirty="0">
                <a:latin typeface="Arial Narrow" panose="020B0606020202030204" pitchFamily="34" charset="0"/>
              </a:rPr>
              <a:t>!</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BD82E056-BEA7-4355-8B24-73BD3A3255D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25757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22" y="1326826"/>
            <a:ext cx="8908330" cy="5496889"/>
          </a:xfrm>
          <a:solidFill>
            <a:schemeClr val="bg1"/>
          </a:solidFill>
          <a:ln w="38100">
            <a:noFill/>
          </a:ln>
        </p:spPr>
        <p:txBody>
          <a:bodyPr wrap="square">
            <a:spAutoFit/>
          </a:bodyPr>
          <a:lstStyle/>
          <a:p>
            <a:r>
              <a:rPr lang="en-US" dirty="0">
                <a:latin typeface="Arial Narrow" panose="020B0606020202030204" pitchFamily="34" charset="0"/>
              </a:rPr>
              <a:t>In the first </a:t>
            </a:r>
            <a:r>
              <a:rPr lang="en-US" b="1" dirty="0">
                <a:latin typeface="Arial Narrow" panose="020B0606020202030204" pitchFamily="34" charset="0"/>
              </a:rPr>
              <a:t>eleven chapters</a:t>
            </a:r>
            <a:r>
              <a:rPr lang="en-US" dirty="0">
                <a:latin typeface="Arial Narrow" panose="020B0606020202030204" pitchFamily="34" charset="0"/>
              </a:rPr>
              <a:t>:</a:t>
            </a:r>
          </a:p>
          <a:p>
            <a:pPr lvl="1"/>
            <a:r>
              <a:rPr lang="en-US" b="1" i="1" dirty="0">
                <a:latin typeface="Arial Narrow" panose="020B0606020202030204" pitchFamily="34" charset="0"/>
              </a:rPr>
              <a:t>The assured final outcome is revealed.</a:t>
            </a:r>
          </a:p>
          <a:p>
            <a:pPr lvl="1"/>
            <a:r>
              <a:rPr lang="en-US" b="1" i="1" dirty="0">
                <a:latin typeface="Arial Narrow" panose="020B0606020202030204" pitchFamily="34" charset="0"/>
              </a:rPr>
              <a:t>Characters are introduced – the beast versus God’s witnesses.</a:t>
            </a:r>
          </a:p>
          <a:p>
            <a:pPr lvl="1"/>
            <a:r>
              <a:rPr lang="en-US" b="1" i="1" dirty="0">
                <a:latin typeface="Arial Narrow" panose="020B0606020202030204" pitchFamily="34" charset="0"/>
              </a:rPr>
              <a:t>Winners are announced – </a:t>
            </a:r>
            <a:r>
              <a:rPr lang="en-US" sz="3200" b="1" i="1" dirty="0">
                <a:latin typeface="Arial Narrow" panose="020B0606020202030204" pitchFamily="34" charset="0"/>
              </a:rPr>
              <a:t>Christ and the saints</a:t>
            </a:r>
            <a:r>
              <a:rPr lang="en-US" b="1" i="1" dirty="0">
                <a:latin typeface="Arial Narrow" panose="020B0606020202030204" pitchFamily="34" charset="0"/>
              </a:rPr>
              <a:t> (church).</a:t>
            </a:r>
          </a:p>
          <a:p>
            <a:pPr lvl="1"/>
            <a:r>
              <a:rPr lang="en-US" b="1" i="1" dirty="0">
                <a:latin typeface="Arial Narrow" panose="020B0606020202030204" pitchFamily="34" charset="0"/>
              </a:rPr>
              <a:t>Several questions remain unanswered … Introduction to Chapters 12ff</a:t>
            </a:r>
          </a:p>
          <a:p>
            <a:pPr lvl="2">
              <a:spcBef>
                <a:spcPts val="0"/>
              </a:spcBef>
            </a:pPr>
            <a:r>
              <a:rPr lang="en-US" b="1" i="1" dirty="0">
                <a:latin typeface="Arial Narrow" panose="020B0606020202030204" pitchFamily="34" charset="0"/>
              </a:rPr>
              <a:t>Why the hostility toward the church and persecution of the saints?</a:t>
            </a:r>
          </a:p>
          <a:p>
            <a:pPr lvl="2">
              <a:spcBef>
                <a:spcPts val="0"/>
              </a:spcBef>
            </a:pPr>
            <a:r>
              <a:rPr lang="en-US" b="1" i="1" dirty="0">
                <a:latin typeface="Arial Narrow" panose="020B0606020202030204" pitchFamily="34" charset="0"/>
              </a:rPr>
              <a:t>From whence comes the power that motivates the persecutors?</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E0D0DE2C-E2D7-44A3-BEA0-7010DF69979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22138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47" y="1581354"/>
            <a:ext cx="8917757" cy="4893647"/>
          </a:xfrm>
          <a:solidFill>
            <a:schemeClr val="bg1"/>
          </a:solidFill>
          <a:ln w="38100">
            <a:noFill/>
          </a:ln>
        </p:spPr>
        <p:txBody>
          <a:bodyPr wrap="square">
            <a:spAutoFit/>
          </a:bodyPr>
          <a:lstStyle/>
          <a:p>
            <a:pPr>
              <a:spcBef>
                <a:spcPts val="0"/>
              </a:spcBef>
            </a:pPr>
            <a:r>
              <a:rPr lang="en-US" dirty="0">
                <a:latin typeface="Arial Narrow" panose="020B0606020202030204" pitchFamily="34" charset="0"/>
              </a:rPr>
              <a:t>In the first </a:t>
            </a:r>
            <a:r>
              <a:rPr lang="en-US" b="1" dirty="0">
                <a:latin typeface="Arial Narrow" panose="020B0606020202030204" pitchFamily="34" charset="0"/>
              </a:rPr>
              <a:t>eleven chapters</a:t>
            </a:r>
            <a:r>
              <a:rPr lang="en-US" dirty="0">
                <a:latin typeface="Arial Narrow" panose="020B0606020202030204" pitchFamily="34" charset="0"/>
              </a:rPr>
              <a:t>:</a:t>
            </a:r>
          </a:p>
          <a:p>
            <a:pPr lvl="1">
              <a:spcBef>
                <a:spcPts val="0"/>
              </a:spcBef>
            </a:pPr>
            <a:r>
              <a:rPr lang="en-US" b="1" i="1" dirty="0">
                <a:latin typeface="Arial Narrow" panose="020B0606020202030204" pitchFamily="34" charset="0"/>
              </a:rPr>
              <a:t>Christ controls the world’s destiny.</a:t>
            </a:r>
          </a:p>
          <a:p>
            <a:pPr lvl="1">
              <a:spcBef>
                <a:spcPts val="0"/>
              </a:spcBef>
            </a:pPr>
            <a:r>
              <a:rPr lang="en-US" b="1" i="1" dirty="0">
                <a:latin typeface="Arial Narrow" panose="020B0606020202030204" pitchFamily="34" charset="0"/>
              </a:rPr>
              <a:t>He walks in the midst of the churches.</a:t>
            </a:r>
          </a:p>
          <a:p>
            <a:pPr lvl="1">
              <a:spcBef>
                <a:spcPts val="0"/>
              </a:spcBef>
            </a:pPr>
            <a:r>
              <a:rPr lang="en-US" b="1" i="1" dirty="0">
                <a:latin typeface="Arial Narrow" panose="020B0606020202030204" pitchFamily="34" charset="0"/>
              </a:rPr>
              <a:t>He is aware of the struggles and conflicts they face.</a:t>
            </a:r>
          </a:p>
          <a:p>
            <a:pPr lvl="1">
              <a:spcBef>
                <a:spcPts val="0"/>
              </a:spcBef>
            </a:pPr>
            <a:r>
              <a:rPr lang="en-US" b="1" i="1" dirty="0">
                <a:latin typeface="Arial Narrow" panose="020B0606020202030204" pitchFamily="34" charset="0"/>
              </a:rPr>
              <a:t>He has authority to carry out God’s plans.</a:t>
            </a:r>
          </a:p>
          <a:p>
            <a:pPr lvl="1">
              <a:spcBef>
                <a:spcPts val="0"/>
              </a:spcBef>
            </a:pPr>
            <a:r>
              <a:rPr lang="en-US" b="1" i="1" dirty="0">
                <a:latin typeface="Arial Narrow" panose="020B0606020202030204" pitchFamily="34" charset="0"/>
              </a:rPr>
              <a:t>Book opened – it summarizes, from the gospel’s first message, God’s dealings with those on earth.</a:t>
            </a:r>
          </a:p>
          <a:p>
            <a:pPr lvl="1">
              <a:spcBef>
                <a:spcPts val="0"/>
              </a:spcBef>
            </a:pPr>
            <a:r>
              <a:rPr lang="en-US" b="1" i="1" dirty="0">
                <a:latin typeface="Arial Narrow" panose="020B0606020202030204" pitchFamily="34" charset="0"/>
              </a:rPr>
              <a:t>Men are called to repentance.</a:t>
            </a:r>
          </a:p>
          <a:p>
            <a:pPr lvl="1">
              <a:spcBef>
                <a:spcPts val="0"/>
              </a:spcBef>
            </a:pPr>
            <a:r>
              <a:rPr lang="en-US" b="1" i="1" dirty="0">
                <a:latin typeface="Arial Narrow" panose="020B0606020202030204" pitchFamily="34" charset="0"/>
              </a:rPr>
              <a:t>There are warnings (trumpets). Time is running out.</a:t>
            </a:r>
          </a:p>
          <a:p>
            <a:pPr lvl="1">
              <a:spcBef>
                <a:spcPts val="0"/>
              </a:spcBef>
            </a:pPr>
            <a:r>
              <a:rPr lang="en-US" b="1" i="1" dirty="0">
                <a:latin typeface="Arial Narrow" panose="020B0606020202030204" pitchFamily="34" charset="0"/>
              </a:rPr>
              <a:t>A brief summary of the result in chapter 11 … stay tuned; more details will be forthcoming!</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3E36235F-FAF1-429D-934A-9383B60503D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163801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88" y="1600200"/>
            <a:ext cx="8545398" cy="5066002"/>
          </a:xfrm>
          <a:solidFill>
            <a:schemeClr val="bg1"/>
          </a:solidFill>
          <a:ln w="38100">
            <a:noFill/>
          </a:ln>
        </p:spPr>
        <p:txBody>
          <a:bodyPr wrap="square">
            <a:spAutoFit/>
          </a:bodyPr>
          <a:lstStyle/>
          <a:p>
            <a:r>
              <a:rPr lang="en-US" dirty="0">
                <a:latin typeface="Arial Narrow" panose="020B0606020202030204" pitchFamily="34" charset="0"/>
              </a:rPr>
              <a:t>The next </a:t>
            </a:r>
            <a:r>
              <a:rPr lang="en-US" b="1" dirty="0">
                <a:latin typeface="Arial Narrow" panose="020B0606020202030204" pitchFamily="34" charset="0"/>
              </a:rPr>
              <a:t>eleven chapters </a:t>
            </a:r>
            <a:r>
              <a:rPr lang="en-US" dirty="0">
                <a:latin typeface="Arial Narrow" panose="020B0606020202030204" pitchFamily="34" charset="0"/>
              </a:rPr>
              <a:t>will reveal:</a:t>
            </a:r>
          </a:p>
          <a:p>
            <a:pPr lvl="1"/>
            <a:r>
              <a:rPr lang="en-US" b="1" i="1" dirty="0">
                <a:latin typeface="Arial Narrow" panose="020B0606020202030204" pitchFamily="34" charset="0"/>
              </a:rPr>
              <a:t>Does the struggle involve just the church and Rome?</a:t>
            </a:r>
          </a:p>
          <a:p>
            <a:pPr lvl="1"/>
            <a:r>
              <a:rPr lang="en-US" b="1" i="1" dirty="0">
                <a:latin typeface="Arial Narrow" panose="020B0606020202030204" pitchFamily="34" charset="0"/>
              </a:rPr>
              <a:t>Remaining visions that show the struggle </a:t>
            </a:r>
            <a:r>
              <a:rPr lang="en-US" i="1" dirty="0">
                <a:latin typeface="Arial Narrow" panose="020B0606020202030204" pitchFamily="34" charset="0"/>
              </a:rPr>
              <a:t>“</a:t>
            </a:r>
            <a:r>
              <a:rPr lang="en-US" b="1" i="1" dirty="0">
                <a:latin typeface="Arial Narrow" panose="020B0606020202030204" pitchFamily="34" charset="0"/>
              </a:rPr>
              <a:t>behind the scenes.</a:t>
            </a:r>
            <a:r>
              <a:rPr lang="en-US" i="1" dirty="0">
                <a:latin typeface="Arial Narrow" panose="020B0606020202030204" pitchFamily="34" charset="0"/>
              </a:rPr>
              <a:t>”</a:t>
            </a:r>
          </a:p>
          <a:p>
            <a:pPr lvl="1"/>
            <a:r>
              <a:rPr lang="en-US" b="1" i="1" dirty="0">
                <a:latin typeface="Arial Narrow" panose="020B0606020202030204" pitchFamily="34" charset="0"/>
              </a:rPr>
              <a:t>It actually originates in heaven.</a:t>
            </a:r>
          </a:p>
          <a:p>
            <a:pPr lvl="1"/>
            <a:r>
              <a:rPr lang="en-US" b="1" i="1" dirty="0">
                <a:latin typeface="Arial Narrow" panose="020B0606020202030204" pitchFamily="34" charset="0"/>
              </a:rPr>
              <a:t>The battle between God and Satan.</a:t>
            </a:r>
          </a:p>
          <a:p>
            <a:pPr lvl="1"/>
            <a:r>
              <a:rPr lang="en-US" b="1" i="1" dirty="0">
                <a:latin typeface="Arial Narrow" panose="020B0606020202030204" pitchFamily="34" charset="0"/>
              </a:rPr>
              <a:t>Righteousness versus evil.</a:t>
            </a:r>
          </a:p>
          <a:p>
            <a:pPr lvl="1"/>
            <a:r>
              <a:rPr lang="en-US" b="1" i="1" dirty="0">
                <a:latin typeface="Arial Narrow" panose="020B0606020202030204" pitchFamily="34" charset="0"/>
              </a:rPr>
              <a:t>The magnitude of the heavenly conflict.</a:t>
            </a:r>
          </a:p>
          <a:p>
            <a:pPr lvl="1"/>
            <a:r>
              <a:rPr lang="en-US" b="1" i="1" dirty="0">
                <a:latin typeface="Arial Narrow" panose="020B0606020202030204" pitchFamily="34" charset="0"/>
              </a:rPr>
              <a:t>The intent of Satan and his agents is real – not imagery!</a:t>
            </a:r>
          </a:p>
        </p:txBody>
      </p:sp>
      <p:sp>
        <p:nvSpPr>
          <p:cNvPr id="5" name="Title 1"/>
          <p:cNvSpPr>
            <a:spLocks noGrp="1"/>
          </p:cNvSpPr>
          <p:nvPr>
            <p:ph type="title"/>
          </p:nvPr>
        </p:nvSpPr>
        <p:spPr>
          <a:xfrm>
            <a:off x="457200" y="461417"/>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Deeper Spiritual Background</a:t>
            </a:r>
          </a:p>
        </p:txBody>
      </p:sp>
      <p:sp>
        <p:nvSpPr>
          <p:cNvPr id="4" name="Rectangle 3">
            <a:extLst>
              <a:ext uri="{FF2B5EF4-FFF2-40B4-BE49-F238E27FC236}">
                <a16:creationId xmlns:a16="http://schemas.microsoft.com/office/drawing/2014/main" id="{177B96AE-805F-426A-A281-102CC34A747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Tree>
    <p:extLst>
      <p:ext uri="{BB962C8B-B14F-4D97-AF65-F5344CB8AC3E}">
        <p14:creationId xmlns:p14="http://schemas.microsoft.com/office/powerpoint/2010/main" val="8037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4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Revelation 12:1</a:t>
            </a:r>
          </a:p>
        </p:txBody>
      </p:sp>
      <p:pic>
        <p:nvPicPr>
          <p:cNvPr id="4" name="Content Placeholder 3"/>
          <p:cNvPicPr>
            <a:picLocks noChangeAspect="1" noChangeArrowheads="1"/>
          </p:cNvPicPr>
          <p:nvPr/>
        </p:nvPicPr>
        <p:blipFill>
          <a:blip r:embed="rId2"/>
          <a:srcRect/>
          <a:stretch>
            <a:fillRect/>
          </a:stretch>
        </p:blipFill>
        <p:spPr bwMode="auto">
          <a:xfrm>
            <a:off x="1066800" y="1600202"/>
            <a:ext cx="7010400" cy="4525963"/>
          </a:xfrm>
          <a:prstGeom prst="rect">
            <a:avLst/>
          </a:prstGeom>
          <a:noFill/>
          <a:ln w="9525">
            <a:noFill/>
            <a:miter lim="800000"/>
            <a:headEnd/>
            <a:tailEnd/>
          </a:ln>
        </p:spPr>
      </p:pic>
      <p:sp>
        <p:nvSpPr>
          <p:cNvPr id="5" name="TextBox 4"/>
          <p:cNvSpPr txBox="1"/>
          <p:nvPr/>
        </p:nvSpPr>
        <p:spPr>
          <a:xfrm>
            <a:off x="1943492" y="2032548"/>
            <a:ext cx="5181600" cy="2862322"/>
          </a:xfrm>
          <a:prstGeom prst="rect">
            <a:avLst/>
          </a:prstGeom>
          <a:noFill/>
        </p:spPr>
        <p:txBody>
          <a:bodyPr wrap="square" rtlCol="0">
            <a:spAutoFit/>
          </a:bodyPr>
          <a:lstStyle/>
          <a:p>
            <a:pPr algn="ctr"/>
            <a:r>
              <a:rPr lang="en-US" sz="3000" i="1" dirty="0">
                <a:latin typeface="Arial" panose="020B0604020202020204" pitchFamily="34" charset="0"/>
                <a:cs typeface="Arial" panose="020B0604020202020204" pitchFamily="34" charset="0"/>
              </a:rPr>
              <a:t>“</a:t>
            </a:r>
            <a:r>
              <a:rPr lang="en-US" sz="3000" b="1" i="1" dirty="0">
                <a:latin typeface="Arial" panose="020B0604020202020204" pitchFamily="34" charset="0"/>
                <a:cs typeface="Arial" panose="020B0604020202020204" pitchFamily="34" charset="0"/>
              </a:rPr>
              <a:t>And a great sign was seen in heaven: a </a:t>
            </a:r>
            <a:r>
              <a:rPr lang="en-US" sz="3000" b="1" i="1" u="sng" dirty="0">
                <a:latin typeface="Arial" panose="020B0604020202020204" pitchFamily="34" charset="0"/>
                <a:cs typeface="Arial" panose="020B0604020202020204" pitchFamily="34" charset="0"/>
              </a:rPr>
              <a:t>woman</a:t>
            </a:r>
            <a:r>
              <a:rPr lang="en-US" sz="3000" b="1" i="1" dirty="0">
                <a:latin typeface="Arial" panose="020B0604020202020204" pitchFamily="34" charset="0"/>
                <a:cs typeface="Arial" panose="020B0604020202020204" pitchFamily="34" charset="0"/>
              </a:rPr>
              <a:t> arrayed with the sun, and the moon under her feet, and upon her head a crown of twelve stars</a:t>
            </a:r>
            <a:r>
              <a:rPr lang="en-US" sz="3000" i="1"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92E1B5FF-28E3-4841-B9EE-62A5CA7FE41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27066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noChangeArrowheads="1"/>
          </p:cNvPicPr>
          <p:nvPr/>
        </p:nvPicPr>
        <p:blipFill>
          <a:blip r:embed="rId2"/>
          <a:srcRect/>
          <a:stretch>
            <a:fillRect/>
          </a:stretch>
        </p:blipFill>
        <p:spPr bwMode="auto">
          <a:xfrm>
            <a:off x="1066800" y="1600202"/>
            <a:ext cx="7010400" cy="4525963"/>
          </a:xfrm>
          <a:prstGeom prst="rect">
            <a:avLst/>
          </a:prstGeom>
          <a:noFill/>
          <a:ln w="9525">
            <a:noFill/>
            <a:miter lim="800000"/>
            <a:headEnd/>
            <a:tailEnd/>
          </a:ln>
        </p:spPr>
      </p:pic>
      <p:sp>
        <p:nvSpPr>
          <p:cNvPr id="5" name="TextBox 4"/>
          <p:cNvSpPr txBox="1"/>
          <p:nvPr/>
        </p:nvSpPr>
        <p:spPr>
          <a:xfrm>
            <a:off x="1933281" y="2029413"/>
            <a:ext cx="5181600" cy="2862322"/>
          </a:xfrm>
          <a:prstGeom prst="rect">
            <a:avLst/>
          </a:prstGeom>
          <a:noFill/>
        </p:spPr>
        <p:txBody>
          <a:bodyPr wrap="square" rtlCol="0">
            <a:spAutoFit/>
          </a:bodyPr>
          <a:lstStyle/>
          <a:p>
            <a:pPr algn="ctr"/>
            <a:r>
              <a:rPr lang="en-US" sz="3600" i="1" dirty="0">
                <a:latin typeface="Arial" panose="020B0604020202020204" pitchFamily="34" charset="0"/>
                <a:cs typeface="Arial" panose="020B0604020202020204" pitchFamily="34" charset="0"/>
              </a:rPr>
              <a:t>“</a:t>
            </a:r>
            <a:r>
              <a:rPr lang="en-US" sz="3600" b="1" i="1" dirty="0">
                <a:latin typeface="Arial" panose="020B0604020202020204" pitchFamily="34" charset="0"/>
                <a:cs typeface="Arial" panose="020B0604020202020204" pitchFamily="34" charset="0"/>
              </a:rPr>
              <a:t>and she was with </a:t>
            </a:r>
            <a:r>
              <a:rPr lang="en-US" sz="3600" b="1" i="1" u="sng" dirty="0">
                <a:latin typeface="Arial" panose="020B0604020202020204" pitchFamily="34" charset="0"/>
                <a:cs typeface="Arial" panose="020B0604020202020204" pitchFamily="34" charset="0"/>
              </a:rPr>
              <a:t>child</a:t>
            </a:r>
            <a:r>
              <a:rPr lang="en-US" sz="3600" b="1" i="1" dirty="0">
                <a:latin typeface="Arial" panose="020B0604020202020204" pitchFamily="34" charset="0"/>
                <a:cs typeface="Arial" panose="020B0604020202020204" pitchFamily="34" charset="0"/>
              </a:rPr>
              <a:t>; and she crieth out, travailing in birth, and in pain to be delivered</a:t>
            </a:r>
            <a:r>
              <a:rPr lang="en-US" sz="36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4534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Revelation 12:2</a:t>
            </a:r>
          </a:p>
        </p:txBody>
      </p:sp>
      <p:sp>
        <p:nvSpPr>
          <p:cNvPr id="7" name="Rectangle 6">
            <a:extLst>
              <a:ext uri="{FF2B5EF4-FFF2-40B4-BE49-F238E27FC236}">
                <a16:creationId xmlns:a16="http://schemas.microsoft.com/office/drawing/2014/main" id="{E62320AC-E1D0-4879-B165-5B2F319CFAE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17457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12007"/>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160256" y="568445"/>
            <a:ext cx="8814062" cy="6237605"/>
          </a:xfrm>
        </p:spPr>
        <p:txBody>
          <a:bodyPr wrap="square">
            <a:spAutoFit/>
          </a:bodyPr>
          <a:lstStyle/>
          <a:p>
            <a:r>
              <a:rPr lang="en-US" sz="2000" dirty="0">
                <a:solidFill>
                  <a:schemeClr val="tx1"/>
                </a:solidFill>
              </a:rPr>
              <a:t>A Study Of The Book Of Revelation by Bob Dodson</a:t>
            </a:r>
          </a:p>
          <a:p>
            <a:r>
              <a:rPr lang="en-US" sz="2000" dirty="0">
                <a:solidFill>
                  <a:schemeClr val="tx1"/>
                </a:solidFill>
              </a:rPr>
              <a:t>More Than Conquerors by William Hendriksen</a:t>
            </a:r>
          </a:p>
          <a:p>
            <a:r>
              <a:rPr lang="en-US" sz="2000" dirty="0">
                <a:solidFill>
                  <a:schemeClr val="tx1"/>
                </a:solidFill>
              </a:rPr>
              <a:t>Overcoming With The Lamb, Florida College Annual Lectures, February 7-10, 1994</a:t>
            </a:r>
          </a:p>
          <a:p>
            <a:r>
              <a:rPr lang="en-US" sz="2000" dirty="0">
                <a:solidFill>
                  <a:schemeClr val="tx1"/>
                </a:solidFill>
              </a:rPr>
              <a:t>Revelation: An Introduction and Commentary by Homer Hailey</a:t>
            </a:r>
          </a:p>
          <a:p>
            <a:r>
              <a:rPr lang="en-US" sz="2000" dirty="0">
                <a:solidFill>
                  <a:schemeClr val="tx1"/>
                </a:solidFill>
              </a:rPr>
              <a:t>Revelation (Truth Commentaries) by Robert Harkrider</a:t>
            </a:r>
          </a:p>
          <a:p>
            <a:r>
              <a:rPr lang="en-US" sz="2000" dirty="0">
                <a:solidFill>
                  <a:schemeClr val="tx1"/>
                </a:solidFill>
              </a:rPr>
              <a:t>Revelation (A Study Workbook) by Robert Harkrider</a:t>
            </a:r>
          </a:p>
          <a:p>
            <a:r>
              <a:rPr lang="en-US" sz="2000" dirty="0">
                <a:solidFill>
                  <a:schemeClr val="tx1"/>
                </a:solidFill>
              </a:rPr>
              <a:t>Revelation by Donnie Rader</a:t>
            </a:r>
          </a:p>
          <a:p>
            <a:r>
              <a:rPr lang="en-US" sz="2000" dirty="0">
                <a:solidFill>
                  <a:schemeClr val="tx1"/>
                </a:solidFill>
              </a:rPr>
              <a:t>Revelation charts by Keith Greer. </a:t>
            </a:r>
          </a:p>
          <a:p>
            <a:r>
              <a:rPr lang="en-US" sz="2000" dirty="0">
                <a:solidFill>
                  <a:schemeClr val="tx1"/>
                </a:solidFill>
              </a:rPr>
              <a:t>Studies In The Book Of Revelation by Ferrell Jenkins</a:t>
            </a:r>
          </a:p>
          <a:p>
            <a:r>
              <a:rPr lang="en-US" sz="2000" dirty="0">
                <a:solidFill>
                  <a:schemeClr val="tx1"/>
                </a:solidFill>
              </a:rPr>
              <a:t>The Old Testament In The Book Of Revelation by Ferrell Jenkins</a:t>
            </a:r>
          </a:p>
          <a:p>
            <a:r>
              <a:rPr lang="en-US" sz="2000" dirty="0">
                <a:solidFill>
                  <a:schemeClr val="tx1"/>
                </a:solidFill>
              </a:rPr>
              <a:t>The Revelation Of Saint John The Divine by G.B. Caird</a:t>
            </a:r>
          </a:p>
          <a:p>
            <a:r>
              <a:rPr lang="en-US" sz="2000" dirty="0">
                <a:solidFill>
                  <a:schemeClr val="tx1"/>
                </a:solidFill>
              </a:rPr>
              <a:t>The Book of Revelation by Foy E. Wallace</a:t>
            </a:r>
          </a:p>
          <a:p>
            <a:r>
              <a:rPr lang="en-US" sz="2000" dirty="0">
                <a:solidFill>
                  <a:schemeClr val="tx1"/>
                </a:solidFill>
              </a:rPr>
              <a:t>The Avenging of the Apostles and Prophets by Arthur M. Ogden</a:t>
            </a:r>
          </a:p>
          <a:p>
            <a:r>
              <a:rPr lang="en-US" sz="2000" dirty="0">
                <a:solidFill>
                  <a:schemeClr val="tx1"/>
                </a:solidFill>
              </a:rPr>
              <a:t>Worthy Is The Lamb by Ray Summers</a:t>
            </a:r>
          </a:p>
          <a:p>
            <a:r>
              <a:rPr lang="en-US" sz="20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462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4915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A Great Sign in Heaven</a:t>
            </a:r>
          </a:p>
        </p:txBody>
      </p:sp>
      <p:sp>
        <p:nvSpPr>
          <p:cNvPr id="3" name="Content Placeholder 2"/>
          <p:cNvSpPr>
            <a:spLocks noGrp="1"/>
          </p:cNvSpPr>
          <p:nvPr>
            <p:ph idx="1"/>
          </p:nvPr>
        </p:nvSpPr>
        <p:spPr>
          <a:xfrm>
            <a:off x="228600" y="1411662"/>
            <a:ext cx="8743950" cy="5262979"/>
          </a:xfrm>
          <a:solidFill>
            <a:schemeClr val="bg1"/>
          </a:solidFill>
          <a:ln w="38100">
            <a:noFill/>
          </a:ln>
        </p:spPr>
        <p:txBody>
          <a:bodyPr>
            <a:spAutoFit/>
          </a:bodyPr>
          <a:lstStyle/>
          <a:p>
            <a:pPr>
              <a:spcBef>
                <a:spcPts val="0"/>
              </a:spcBef>
            </a:pPr>
            <a:r>
              <a:rPr lang="en-US" sz="2800" dirty="0">
                <a:latin typeface="Arial Narrow" panose="020B0606020202030204" pitchFamily="34" charset="0"/>
              </a:rPr>
              <a:t>This struggle began in </a:t>
            </a:r>
            <a:r>
              <a:rPr lang="en-US" sz="2800" b="1" dirty="0">
                <a:latin typeface="Arial Narrow" panose="020B0606020202030204" pitchFamily="34" charset="0"/>
              </a:rPr>
              <a:t>Genesis 3:15 </a:t>
            </a:r>
            <a:r>
              <a:rPr lang="en-US" sz="2800" dirty="0">
                <a:latin typeface="Arial Narrow" panose="020B0606020202030204" pitchFamily="34" charset="0"/>
              </a:rPr>
              <a:t>…</a:t>
            </a:r>
            <a:br>
              <a:rPr lang="en-US" sz="2800" dirty="0">
                <a:latin typeface="Arial Narrow" panose="020B0606020202030204" pitchFamily="34" charset="0"/>
              </a:rPr>
            </a:br>
            <a:r>
              <a:rPr lang="en-US" sz="2800" i="1" dirty="0">
                <a:latin typeface="Arial Narrow" panose="020B0606020202030204" pitchFamily="34" charset="0"/>
              </a:rPr>
              <a:t>“Enmity” '</a:t>
            </a:r>
            <a:r>
              <a:rPr lang="en-US" sz="2800" i="1" dirty="0" err="1">
                <a:latin typeface="Arial Narrow" panose="020B0606020202030204" pitchFamily="34" charset="0"/>
              </a:rPr>
              <a:t>eybah</a:t>
            </a:r>
            <a:r>
              <a:rPr lang="en-US" sz="2800" i="1" dirty="0">
                <a:latin typeface="Arial Narrow" panose="020B0606020202030204" pitchFamily="34" charset="0"/>
              </a:rPr>
              <a:t> </a:t>
            </a:r>
            <a:r>
              <a:rPr lang="en-US" sz="2800" dirty="0">
                <a:latin typeface="Arial Narrow" panose="020B0606020202030204" pitchFamily="34" charset="0"/>
              </a:rPr>
              <a:t>(ay-</a:t>
            </a:r>
            <a:r>
              <a:rPr lang="en-US" sz="2800" dirty="0" err="1">
                <a:latin typeface="Arial Narrow" panose="020B0606020202030204" pitchFamily="34" charset="0"/>
              </a:rPr>
              <a:t>baw</a:t>
            </a:r>
            <a:r>
              <a:rPr lang="en-US" sz="2800" dirty="0">
                <a:latin typeface="Arial Narrow" panose="020B0606020202030204" pitchFamily="34" charset="0"/>
              </a:rPr>
              <a:t>’); hostility: </a:t>
            </a:r>
            <a:r>
              <a:rPr lang="en-US" sz="2400" dirty="0">
                <a:latin typeface="Arial Narrow" panose="020B0606020202030204" pitchFamily="34" charset="0"/>
              </a:rPr>
              <a:t>(Strong’s)</a:t>
            </a:r>
            <a:endParaRPr lang="en-US" sz="2800" dirty="0">
              <a:latin typeface="Arial Narrow" panose="020B0606020202030204" pitchFamily="34" charset="0"/>
            </a:endParaRPr>
          </a:p>
          <a:p>
            <a:pPr>
              <a:spcBef>
                <a:spcPts val="0"/>
              </a:spcBef>
            </a:pPr>
            <a:r>
              <a:rPr lang="en-US" sz="2800" dirty="0">
                <a:latin typeface="Arial Narrow" panose="020B0606020202030204" pitchFamily="34" charset="0"/>
              </a:rPr>
              <a:t>The </a:t>
            </a:r>
            <a:r>
              <a:rPr lang="en-US" sz="2800" b="1" dirty="0">
                <a:latin typeface="Arial Narrow" panose="020B0606020202030204" pitchFamily="34" charset="0"/>
              </a:rPr>
              <a:t>woman:</a:t>
            </a:r>
          </a:p>
          <a:p>
            <a:pPr lvl="1">
              <a:spcBef>
                <a:spcPts val="0"/>
              </a:spcBef>
            </a:pPr>
            <a:r>
              <a:rPr lang="en-US" sz="2400" b="1" dirty="0">
                <a:latin typeface="Arial Narrow" panose="020B0606020202030204" pitchFamily="34" charset="0"/>
              </a:rPr>
              <a:t>Her appearance:</a:t>
            </a:r>
          </a:p>
          <a:p>
            <a:pPr lvl="2">
              <a:spcBef>
                <a:spcPts val="0"/>
              </a:spcBef>
            </a:pPr>
            <a:r>
              <a:rPr lang="en-US" sz="2000" b="1" dirty="0">
                <a:latin typeface="Arial Narrow" panose="020B0606020202030204" pitchFamily="34" charset="0"/>
              </a:rPr>
              <a:t>In contrast to the great harlot, she is the</a:t>
            </a:r>
            <a:r>
              <a:rPr lang="en-US" sz="2000" dirty="0">
                <a:latin typeface="Arial Narrow" panose="020B0606020202030204" pitchFamily="34" charset="0"/>
              </a:rPr>
              <a:t> “</a:t>
            </a:r>
            <a:r>
              <a:rPr lang="en-US" sz="2000" b="1" dirty="0">
                <a:latin typeface="Arial Narrow" panose="020B0606020202030204" pitchFamily="34" charset="0"/>
              </a:rPr>
              <a:t>bearer of the light</a:t>
            </a:r>
            <a:r>
              <a:rPr lang="en-US" sz="2000" dirty="0">
                <a:latin typeface="Arial Narrow" panose="020B0606020202030204" pitchFamily="34" charset="0"/>
              </a:rPr>
              <a:t>.”</a:t>
            </a:r>
          </a:p>
          <a:p>
            <a:pPr lvl="2">
              <a:spcBef>
                <a:spcPts val="0"/>
              </a:spcBef>
            </a:pPr>
            <a:r>
              <a:rPr lang="en-US" sz="2000" dirty="0">
                <a:latin typeface="Arial Narrow" panose="020B0606020202030204" pitchFamily="34" charset="0"/>
              </a:rPr>
              <a:t>“</a:t>
            </a:r>
            <a:r>
              <a:rPr lang="en-US" sz="2000" b="1" dirty="0">
                <a:latin typeface="Arial Narrow" panose="020B0606020202030204" pitchFamily="34" charset="0"/>
              </a:rPr>
              <a:t>Clothed with the sun</a:t>
            </a:r>
            <a:r>
              <a:rPr lang="en-US" sz="2000" dirty="0">
                <a:latin typeface="Arial Narrow" panose="020B0606020202030204" pitchFamily="34" charset="0"/>
              </a:rPr>
              <a:t>”</a:t>
            </a:r>
          </a:p>
          <a:p>
            <a:pPr lvl="2">
              <a:spcBef>
                <a:spcPts val="0"/>
              </a:spcBef>
            </a:pPr>
            <a:r>
              <a:rPr lang="en-US" sz="2000" dirty="0">
                <a:latin typeface="Arial Narrow" panose="020B0606020202030204" pitchFamily="34" charset="0"/>
              </a:rPr>
              <a:t>“</a:t>
            </a:r>
            <a:r>
              <a:rPr lang="en-US" sz="2000" b="1" dirty="0">
                <a:latin typeface="Arial Narrow" panose="020B0606020202030204" pitchFamily="34" charset="0"/>
              </a:rPr>
              <a:t>Moon under her feet</a:t>
            </a:r>
            <a:r>
              <a:rPr lang="en-US" sz="2000" dirty="0">
                <a:latin typeface="Arial Narrow" panose="020B0606020202030204" pitchFamily="34" charset="0"/>
              </a:rPr>
              <a:t>”</a:t>
            </a:r>
          </a:p>
          <a:p>
            <a:pPr marL="914400" lvl="2" indent="0">
              <a:spcBef>
                <a:spcPts val="0"/>
              </a:spcBef>
              <a:buNone/>
            </a:pPr>
            <a:endParaRPr lang="en-US" sz="2000" b="1" dirty="0">
              <a:latin typeface="Arial Narrow" panose="020B0606020202030204" pitchFamily="34" charset="0"/>
            </a:endParaRPr>
          </a:p>
          <a:p>
            <a:pPr lvl="2">
              <a:spcBef>
                <a:spcPts val="0"/>
              </a:spcBef>
            </a:pPr>
            <a:r>
              <a:rPr lang="en-US" sz="2000" dirty="0">
                <a:latin typeface="Arial Narrow" panose="020B0606020202030204" pitchFamily="34" charset="0"/>
              </a:rPr>
              <a:t>“‘</a:t>
            </a:r>
            <a:r>
              <a:rPr lang="en-US" sz="2000" b="1" dirty="0">
                <a:latin typeface="Arial Narrow" panose="020B0606020202030204" pitchFamily="34" charset="0"/>
              </a:rPr>
              <a:t>On her head a crown of 12 stars</a:t>
            </a:r>
            <a:r>
              <a:rPr lang="en-US" sz="2000" dirty="0">
                <a:latin typeface="Arial Narrow" panose="020B0606020202030204" pitchFamily="34" charset="0"/>
              </a:rPr>
              <a:t>’ </a:t>
            </a:r>
            <a:r>
              <a:rPr lang="en-US" sz="2000" b="1" dirty="0">
                <a:latin typeface="Arial Narrow" panose="020B0606020202030204" pitchFamily="34" charset="0"/>
              </a:rPr>
              <a:t>(victory crown)</a:t>
            </a:r>
            <a:r>
              <a:rPr lang="en-US" sz="2000" b="1" i="1" dirty="0">
                <a:latin typeface="Arial Narrow" panose="020B0606020202030204" pitchFamily="34" charset="0"/>
              </a:rPr>
              <a:t> </a:t>
            </a:r>
            <a:r>
              <a:rPr lang="en-US" sz="2800" b="1" i="1" dirty="0" err="1">
                <a:latin typeface="Arial Narrow" panose="020B0606020202030204" pitchFamily="34" charset="0"/>
              </a:rPr>
              <a:t>stéphanos</a:t>
            </a:r>
            <a:r>
              <a:rPr lang="en-US" sz="2800" b="1" i="1" dirty="0">
                <a:latin typeface="Arial Narrow" panose="020B0606020202030204" pitchFamily="34" charset="0"/>
              </a:rPr>
              <a:t> </a:t>
            </a:r>
            <a:r>
              <a:rPr lang="en-US" sz="2000" dirty="0">
                <a:latin typeface="Arial Narrow" panose="020B0606020202030204" pitchFamily="34" charset="0"/>
              </a:rPr>
              <a:t>In Class. Gr., not used of the kingly crown but of the crown of victory in games, of civic worth, military valor, nuptial joy, festival gladness. Woven of oak, ivy, myrtle, olive leaves or flowers. Used as a wreath or garland.” </a:t>
            </a:r>
            <a:r>
              <a:rPr lang="en-US" sz="1600" dirty="0">
                <a:latin typeface="Arial Narrow" panose="020B0606020202030204" pitchFamily="34" charset="0"/>
              </a:rPr>
              <a:t>(The Complete Word Study Dictionary)</a:t>
            </a:r>
          </a:p>
          <a:p>
            <a:pPr lvl="3">
              <a:spcBef>
                <a:spcPts val="0"/>
              </a:spcBef>
            </a:pPr>
            <a:r>
              <a:rPr lang="en-US" sz="2400" dirty="0">
                <a:latin typeface="Arial Narrow" panose="020B0606020202030204" pitchFamily="34" charset="0"/>
              </a:rPr>
              <a:t>Note: Satan never wears such a crown in the Scriptures.</a:t>
            </a:r>
            <a:endParaRPr lang="en-US" sz="1200" dirty="0">
              <a:latin typeface="Arial Narrow" panose="020B0606020202030204" pitchFamily="34" charset="0"/>
            </a:endParaRPr>
          </a:p>
          <a:p>
            <a:pPr lvl="2">
              <a:spcBef>
                <a:spcPts val="0"/>
              </a:spcBef>
            </a:pPr>
            <a:r>
              <a:rPr lang="en-US" sz="2000" b="1" dirty="0">
                <a:latin typeface="Arial Narrow" panose="020B0606020202030204" pitchFamily="34" charset="0"/>
              </a:rPr>
              <a:t> Glory and purity emanate from her.</a:t>
            </a:r>
          </a:p>
        </p:txBody>
      </p:sp>
      <p:sp>
        <p:nvSpPr>
          <p:cNvPr id="4" name="Rectangle 3">
            <a:extLst>
              <a:ext uri="{FF2B5EF4-FFF2-40B4-BE49-F238E27FC236}">
                <a16:creationId xmlns:a16="http://schemas.microsoft.com/office/drawing/2014/main" id="{263A6CC6-2CAE-44FE-9D66-94208001209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
        <p:nvSpPr>
          <p:cNvPr id="5" name="TextBox 4">
            <a:extLst>
              <a:ext uri="{FF2B5EF4-FFF2-40B4-BE49-F238E27FC236}">
                <a16:creationId xmlns:a16="http://schemas.microsoft.com/office/drawing/2014/main" id="{AEFC4B4C-93A2-45F2-93D9-459ECDF2F3B0}"/>
              </a:ext>
            </a:extLst>
          </p:cNvPr>
          <p:cNvSpPr txBox="1"/>
          <p:nvPr/>
        </p:nvSpPr>
        <p:spPr>
          <a:xfrm>
            <a:off x="3768070" y="3441076"/>
            <a:ext cx="4638675" cy="646331"/>
          </a:xfrm>
          <a:prstGeom prst="rect">
            <a:avLst/>
          </a:prstGeom>
          <a:noFill/>
        </p:spPr>
        <p:txBody>
          <a:bodyPr wrap="square" rtlCol="0">
            <a:spAutoFit/>
          </a:bodyPr>
          <a:lstStyle/>
          <a:p>
            <a:r>
              <a:rPr lang="en-US" dirty="0">
                <a:latin typeface="Arial Narrow" panose="020B0606020202030204" pitchFamily="34" charset="0"/>
              </a:rPr>
              <a:t>Heavenly </a:t>
            </a:r>
            <a:r>
              <a:rPr kumimoji="0" lang="en-US" b="0" i="0" u="none" strike="noStrike" kern="1200" cap="none" spc="0" normalizeH="0" baseline="0" noProof="0" dirty="0">
                <a:ln>
                  <a:noFill/>
                </a:ln>
                <a:effectLst/>
                <a:uLnTx/>
                <a:uFillTx/>
                <a:latin typeface="Arial Narrow" panose="020B0606020202030204" pitchFamily="34" charset="0"/>
                <a:ea typeface="+mn-ea"/>
                <a:cs typeface="+mn-cs"/>
              </a:rPr>
              <a:t>bodies that rule day and night symbolize her exalted position in God’s order of things!</a:t>
            </a:r>
            <a:endParaRPr lang="en-US" sz="1100" dirty="0"/>
          </a:p>
        </p:txBody>
      </p:sp>
      <p:sp>
        <p:nvSpPr>
          <p:cNvPr id="6" name="Right Brace 5">
            <a:extLst>
              <a:ext uri="{FF2B5EF4-FFF2-40B4-BE49-F238E27FC236}">
                <a16:creationId xmlns:a16="http://schemas.microsoft.com/office/drawing/2014/main" id="{A6B86C4D-758C-4B6D-A9F4-C35633AF8121}"/>
              </a:ext>
            </a:extLst>
          </p:cNvPr>
          <p:cNvSpPr/>
          <p:nvPr/>
        </p:nvSpPr>
        <p:spPr>
          <a:xfrm>
            <a:off x="3614146" y="3459927"/>
            <a:ext cx="134874" cy="646331"/>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22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4" end="4"/>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7" end="7"/>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8" end="8"/>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4915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A Great Sign in Heaven</a:t>
            </a:r>
          </a:p>
        </p:txBody>
      </p:sp>
      <p:sp>
        <p:nvSpPr>
          <p:cNvPr id="3" name="Content Placeholder 2"/>
          <p:cNvSpPr>
            <a:spLocks noGrp="1"/>
          </p:cNvSpPr>
          <p:nvPr>
            <p:ph idx="1"/>
          </p:nvPr>
        </p:nvSpPr>
        <p:spPr>
          <a:xfrm>
            <a:off x="228600" y="1326817"/>
            <a:ext cx="8743950" cy="5478423"/>
          </a:xfrm>
          <a:solidFill>
            <a:schemeClr val="bg1"/>
          </a:solidFill>
          <a:ln w="38100">
            <a:noFill/>
          </a:ln>
        </p:spPr>
        <p:txBody>
          <a:bodyPr>
            <a:spAutoFit/>
          </a:bodyPr>
          <a:lstStyle/>
          <a:p>
            <a:pPr>
              <a:spcBef>
                <a:spcPts val="0"/>
              </a:spcBef>
            </a:pPr>
            <a:r>
              <a:rPr lang="en-US" sz="2500" dirty="0">
                <a:latin typeface="Arial Narrow" panose="020B0606020202030204" pitchFamily="34" charset="0"/>
              </a:rPr>
              <a:t>This struggle began in </a:t>
            </a:r>
            <a:r>
              <a:rPr lang="en-US" sz="2500" b="1" dirty="0">
                <a:latin typeface="Arial Narrow" panose="020B0606020202030204" pitchFamily="34" charset="0"/>
              </a:rPr>
              <a:t>Genesis 3:15 </a:t>
            </a:r>
            <a:r>
              <a:rPr lang="en-US" sz="2500" dirty="0">
                <a:latin typeface="Arial Narrow" panose="020B0606020202030204" pitchFamily="34" charset="0"/>
              </a:rPr>
              <a:t>…</a:t>
            </a:r>
            <a:br>
              <a:rPr lang="en-US" sz="2500" dirty="0">
                <a:latin typeface="Arial Narrow" panose="020B0606020202030204" pitchFamily="34" charset="0"/>
              </a:rPr>
            </a:br>
            <a:r>
              <a:rPr lang="en-US" sz="2500" i="1" dirty="0">
                <a:latin typeface="Arial Narrow" panose="020B0606020202030204" pitchFamily="34" charset="0"/>
              </a:rPr>
              <a:t>“Enmity” '</a:t>
            </a:r>
            <a:r>
              <a:rPr lang="en-US" sz="2500" i="1" dirty="0" err="1">
                <a:latin typeface="Arial Narrow" panose="020B0606020202030204" pitchFamily="34" charset="0"/>
              </a:rPr>
              <a:t>eybah</a:t>
            </a:r>
            <a:r>
              <a:rPr lang="en-US" sz="2500" i="1" dirty="0">
                <a:latin typeface="Arial Narrow" panose="020B0606020202030204" pitchFamily="34" charset="0"/>
              </a:rPr>
              <a:t> </a:t>
            </a:r>
            <a:r>
              <a:rPr lang="en-US" sz="2500" dirty="0">
                <a:latin typeface="Arial Narrow" panose="020B0606020202030204" pitchFamily="34" charset="0"/>
              </a:rPr>
              <a:t>(ay-</a:t>
            </a:r>
            <a:r>
              <a:rPr lang="en-US" sz="2500" dirty="0" err="1">
                <a:latin typeface="Arial Narrow" panose="020B0606020202030204" pitchFamily="34" charset="0"/>
              </a:rPr>
              <a:t>baw</a:t>
            </a:r>
            <a:r>
              <a:rPr lang="en-US" sz="2500" dirty="0">
                <a:latin typeface="Arial Narrow" panose="020B0606020202030204" pitchFamily="34" charset="0"/>
              </a:rPr>
              <a:t>’); hostility: (Strong’s)</a:t>
            </a:r>
          </a:p>
          <a:p>
            <a:pPr>
              <a:spcBef>
                <a:spcPts val="0"/>
              </a:spcBef>
            </a:pPr>
            <a:r>
              <a:rPr lang="en-US" sz="2500" dirty="0">
                <a:latin typeface="Arial Narrow" panose="020B0606020202030204" pitchFamily="34" charset="0"/>
              </a:rPr>
              <a:t>The </a:t>
            </a:r>
            <a:r>
              <a:rPr lang="en-US" sz="2500" b="1" dirty="0">
                <a:latin typeface="Arial Narrow" panose="020B0606020202030204" pitchFamily="34" charset="0"/>
              </a:rPr>
              <a:t>woman:</a:t>
            </a:r>
          </a:p>
          <a:p>
            <a:pPr lvl="1">
              <a:spcBef>
                <a:spcPts val="0"/>
              </a:spcBef>
            </a:pPr>
            <a:r>
              <a:rPr lang="en-US" sz="2500" b="1" dirty="0">
                <a:latin typeface="Arial Narrow" panose="020B0606020202030204" pitchFamily="34" charset="0"/>
              </a:rPr>
              <a:t>Her appearance:</a:t>
            </a:r>
          </a:p>
          <a:p>
            <a:pPr lvl="1">
              <a:spcBef>
                <a:spcPts val="0"/>
              </a:spcBef>
            </a:pPr>
            <a:r>
              <a:rPr lang="en-US" sz="2500" dirty="0">
                <a:latin typeface="Arial Narrow" panose="020B0606020202030204" pitchFamily="34" charset="0"/>
              </a:rPr>
              <a:t>“Throughout Scripture </a:t>
            </a:r>
            <a:r>
              <a:rPr lang="en-US" sz="2500" i="1" dirty="0">
                <a:latin typeface="Arial Narrow" panose="020B0606020202030204" pitchFamily="34" charset="0"/>
              </a:rPr>
              <a:t>‘</a:t>
            </a:r>
            <a:r>
              <a:rPr lang="en-US" sz="2500" b="1" i="1" dirty="0">
                <a:latin typeface="Arial Narrow" panose="020B0606020202030204" pitchFamily="34" charset="0"/>
              </a:rPr>
              <a:t>light</a:t>
            </a:r>
            <a:r>
              <a:rPr lang="en-US" sz="2500" i="1" dirty="0">
                <a:latin typeface="Arial Narrow" panose="020B0606020202030204" pitchFamily="34" charset="0"/>
              </a:rPr>
              <a:t>’ </a:t>
            </a:r>
            <a:r>
              <a:rPr lang="en-US" sz="2500" dirty="0">
                <a:latin typeface="Arial Narrow" panose="020B0606020202030204" pitchFamily="34" charset="0"/>
              </a:rPr>
              <a:t>represents righteousness, the character of God (1 John 1:5-7).”</a:t>
            </a:r>
          </a:p>
          <a:p>
            <a:pPr lvl="1">
              <a:spcBef>
                <a:spcPts val="0"/>
              </a:spcBef>
            </a:pPr>
            <a:r>
              <a:rPr lang="en-US" sz="2500" dirty="0">
                <a:latin typeface="Arial Narrow" panose="020B0606020202030204" pitchFamily="34" charset="0"/>
              </a:rPr>
              <a:t>“Futurist interpreters who insist that Revelation should be understood literally have an enormous problem with this scene. It is impossible to clothe a woman with the sun, moon, and twelve stars.”</a:t>
            </a:r>
          </a:p>
          <a:p>
            <a:pPr lvl="1">
              <a:spcBef>
                <a:spcPts val="0"/>
              </a:spcBef>
            </a:pPr>
            <a:r>
              <a:rPr lang="en-US" sz="2500" dirty="0">
                <a:latin typeface="Arial Narrow" panose="020B0606020202030204" pitchFamily="34" charset="0"/>
              </a:rPr>
              <a:t>“But if this is understood figuratively, then these heavenly bodies that rule the day and night symbolize her exalted position in God’s order of things.” (Robert Harkrider, </a:t>
            </a:r>
            <a:r>
              <a:rPr lang="en-US" sz="2500" i="1" dirty="0">
                <a:latin typeface="Arial Narrow" panose="020B0606020202030204" pitchFamily="34" charset="0"/>
              </a:rPr>
              <a:t>Revelation</a:t>
            </a:r>
            <a:r>
              <a:rPr lang="en-US" sz="2500" dirty="0">
                <a:latin typeface="Arial Narrow" panose="020B0606020202030204" pitchFamily="34" charset="0"/>
              </a:rPr>
              <a:t>, Truth Commentaries, Page 206)</a:t>
            </a:r>
          </a:p>
        </p:txBody>
      </p:sp>
      <p:sp>
        <p:nvSpPr>
          <p:cNvPr id="4" name="Rectangle 3">
            <a:extLst>
              <a:ext uri="{FF2B5EF4-FFF2-40B4-BE49-F238E27FC236}">
                <a16:creationId xmlns:a16="http://schemas.microsoft.com/office/drawing/2014/main" id="{263A6CC6-2CAE-44FE-9D66-94208001209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4161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209836"/>
          </a:xfrm>
          <a:solidFill>
            <a:schemeClr val="bg1"/>
          </a:solidFill>
          <a:ln w="38100">
            <a:noFill/>
          </a:ln>
        </p:spPr>
        <p:txBody>
          <a:bodyPr>
            <a:spAutoFit/>
          </a:bodyPr>
          <a:lstStyle/>
          <a:p>
            <a:r>
              <a:rPr lang="en-US" dirty="0">
                <a:latin typeface="Arial Narrow" panose="020B0606020202030204" pitchFamily="34" charset="0"/>
              </a:rPr>
              <a:t>This struggle began in </a:t>
            </a:r>
            <a:r>
              <a:rPr lang="en-US" b="1" dirty="0">
                <a:latin typeface="Arial Narrow" panose="020B0606020202030204" pitchFamily="34" charset="0"/>
              </a:rPr>
              <a:t>Genesis 3:15 </a:t>
            </a:r>
            <a:r>
              <a:rPr lang="en-US" dirty="0">
                <a:latin typeface="Arial Narrow" panose="020B0606020202030204" pitchFamily="34" charset="0"/>
              </a:rPr>
              <a:t>…</a:t>
            </a:r>
          </a:p>
          <a:p>
            <a:r>
              <a:rPr lang="en-US" b="1" dirty="0">
                <a:latin typeface="Arial Narrow" panose="020B0606020202030204" pitchFamily="34" charset="0"/>
              </a:rPr>
              <a:t>Her appearance: verse 2</a:t>
            </a:r>
          </a:p>
          <a:p>
            <a:pPr lvl="1"/>
            <a:r>
              <a:rPr lang="en-US" i="1" dirty="0">
                <a:latin typeface="Arial Narrow" panose="020B0606020202030204" pitchFamily="34" charset="0"/>
              </a:rPr>
              <a:t>With child</a:t>
            </a:r>
          </a:p>
          <a:p>
            <a:pPr lvl="1"/>
            <a:r>
              <a:rPr lang="en-US" i="1" dirty="0">
                <a:latin typeface="Arial Narrow" panose="020B0606020202030204" pitchFamily="34" charset="0"/>
              </a:rPr>
              <a:t>About to give birth</a:t>
            </a:r>
            <a:endParaRPr lang="en-US" dirty="0">
              <a:latin typeface="Arial Narrow" panose="020B0606020202030204" pitchFamily="34" charset="0"/>
            </a:endParaRPr>
          </a:p>
        </p:txBody>
      </p:sp>
      <p:sp>
        <p:nvSpPr>
          <p:cNvPr id="5" name="Title 1"/>
          <p:cNvSpPr>
            <a:spLocks noGrp="1"/>
          </p:cNvSpPr>
          <p:nvPr>
            <p:ph type="title"/>
          </p:nvPr>
        </p:nvSpPr>
        <p:spPr>
          <a:xfrm>
            <a:off x="457200" y="4915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A Great Sign in Heaven</a:t>
            </a:r>
          </a:p>
        </p:txBody>
      </p:sp>
      <p:sp>
        <p:nvSpPr>
          <p:cNvPr id="4" name="Rectangle 3">
            <a:extLst>
              <a:ext uri="{FF2B5EF4-FFF2-40B4-BE49-F238E27FC236}">
                <a16:creationId xmlns:a16="http://schemas.microsoft.com/office/drawing/2014/main" id="{30372BB9-F1A6-4956-B543-9444516129D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8034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7" y="1486586"/>
            <a:ext cx="8917757" cy="5170646"/>
          </a:xfrm>
          <a:solidFill>
            <a:schemeClr val="bg1"/>
          </a:solidFill>
          <a:ln w="38100">
            <a:noFill/>
          </a:ln>
        </p:spPr>
        <p:txBody>
          <a:bodyPr wrap="square">
            <a:spAutoFit/>
          </a:bodyPr>
          <a:lstStyle/>
          <a:p>
            <a:pPr>
              <a:spcBef>
                <a:spcPts val="0"/>
              </a:spcBef>
            </a:pPr>
            <a:r>
              <a:rPr lang="en-US" sz="3000" dirty="0">
                <a:latin typeface="Arial Narrow" panose="020B0606020202030204" pitchFamily="34" charset="0"/>
              </a:rPr>
              <a:t>Who is the </a:t>
            </a:r>
            <a:r>
              <a:rPr lang="en-US" sz="3000" b="1" dirty="0">
                <a:latin typeface="Arial Narrow" panose="020B0606020202030204" pitchFamily="34" charset="0"/>
              </a:rPr>
              <a:t>woman?</a:t>
            </a:r>
          </a:p>
          <a:p>
            <a:pPr marL="457200" lvl="1" indent="0">
              <a:spcBef>
                <a:spcPts val="0"/>
              </a:spcBef>
              <a:buNone/>
            </a:pPr>
            <a:r>
              <a:rPr lang="en-US" sz="3000" dirty="0">
                <a:latin typeface="Arial Narrow" panose="020B0606020202030204" pitchFamily="34" charset="0"/>
              </a:rPr>
              <a:t>Some identify her as Mary, some as the Jewish nation, others as the church.</a:t>
            </a:r>
          </a:p>
          <a:p>
            <a:pPr lvl="1">
              <a:spcBef>
                <a:spcPts val="0"/>
              </a:spcBef>
            </a:pPr>
            <a:r>
              <a:rPr lang="en-US" sz="3000" dirty="0">
                <a:latin typeface="Arial Narrow" panose="020B0606020202030204" pitchFamily="34" charset="0"/>
              </a:rPr>
              <a:t>The woman is not a literal woman any more than the dragon is a literal dragon.</a:t>
            </a:r>
          </a:p>
          <a:p>
            <a:pPr lvl="2">
              <a:spcBef>
                <a:spcPts val="0"/>
              </a:spcBef>
            </a:pPr>
            <a:r>
              <a:rPr lang="en-US" sz="3000" dirty="0">
                <a:latin typeface="Arial Narrow" panose="020B0606020202030204" pitchFamily="34" charset="0"/>
              </a:rPr>
              <a:t>From the woman comes the “Man-child.” cf. verse 5</a:t>
            </a:r>
          </a:p>
          <a:p>
            <a:pPr lvl="1">
              <a:spcBef>
                <a:spcPts val="0"/>
              </a:spcBef>
            </a:pPr>
            <a:r>
              <a:rPr lang="en-US" sz="3000" dirty="0">
                <a:latin typeface="Arial Narrow" panose="020B0606020202030204" pitchFamily="34" charset="0"/>
              </a:rPr>
              <a:t>Not the nation of Israel as a whole. cf. 12:17 – The Jews rejected the Christ. Zechariah 11:10-13;</a:t>
            </a:r>
            <a:br>
              <a:rPr lang="en-US" sz="3000" dirty="0">
                <a:latin typeface="Arial Narrow" panose="020B0606020202030204" pitchFamily="34" charset="0"/>
              </a:rPr>
            </a:br>
            <a:r>
              <a:rPr lang="en-US" sz="3000" dirty="0">
                <a:latin typeface="Arial Narrow" panose="020B0606020202030204" pitchFamily="34" charset="0"/>
              </a:rPr>
              <a:t>cf. Matthew 23:38; Acts 3:14-15</a:t>
            </a:r>
          </a:p>
          <a:p>
            <a:pPr lvl="1">
              <a:spcBef>
                <a:spcPts val="0"/>
              </a:spcBef>
            </a:pPr>
            <a:r>
              <a:rPr lang="en-US" sz="3000" dirty="0">
                <a:latin typeface="Arial Narrow" panose="020B0606020202030204" pitchFamily="34" charset="0"/>
              </a:rPr>
              <a:t>Not the church. The church did not give birth to the “man-child,” but Christ created the church. (cf. Matthew 16:18)</a:t>
            </a:r>
            <a:endParaRPr lang="en-US" sz="3000" i="1" dirty="0">
              <a:latin typeface="Arial Narrow" panose="020B0606020202030204" pitchFamily="34" charset="0"/>
            </a:endParaRPr>
          </a:p>
        </p:txBody>
      </p:sp>
      <p:sp>
        <p:nvSpPr>
          <p:cNvPr id="5" name="Title 1"/>
          <p:cNvSpPr>
            <a:spLocks noGrp="1"/>
          </p:cNvSpPr>
          <p:nvPr>
            <p:ph type="title"/>
          </p:nvPr>
        </p:nvSpPr>
        <p:spPr>
          <a:xfrm>
            <a:off x="457200" y="4915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A Great Sign in Heaven</a:t>
            </a:r>
          </a:p>
        </p:txBody>
      </p:sp>
      <p:sp>
        <p:nvSpPr>
          <p:cNvPr id="4" name="Rectangle 3">
            <a:extLst>
              <a:ext uri="{FF2B5EF4-FFF2-40B4-BE49-F238E27FC236}">
                <a16:creationId xmlns:a16="http://schemas.microsoft.com/office/drawing/2014/main" id="{9D896F93-5EA1-4E0D-9132-3877F5FD59E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18759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1" y="1316905"/>
            <a:ext cx="8955464" cy="5170646"/>
          </a:xfrm>
          <a:solidFill>
            <a:schemeClr val="bg1"/>
          </a:solidFill>
          <a:ln w="38100">
            <a:noFill/>
          </a:ln>
        </p:spPr>
        <p:txBody>
          <a:bodyPr wrap="square">
            <a:spAutoFit/>
          </a:bodyPr>
          <a:lstStyle/>
          <a:p>
            <a:pPr>
              <a:spcBef>
                <a:spcPts val="0"/>
              </a:spcBef>
            </a:pPr>
            <a:r>
              <a:rPr lang="en-US" sz="3000" dirty="0">
                <a:latin typeface="Arial Narrow" panose="020B0606020202030204" pitchFamily="34" charset="0"/>
              </a:rPr>
              <a:t>Who is the </a:t>
            </a:r>
            <a:r>
              <a:rPr lang="en-US" sz="3000" b="1" dirty="0">
                <a:latin typeface="Arial Narrow" panose="020B0606020202030204" pitchFamily="34" charset="0"/>
              </a:rPr>
              <a:t>woman?</a:t>
            </a:r>
          </a:p>
          <a:p>
            <a:pPr lvl="1">
              <a:spcBef>
                <a:spcPts val="0"/>
              </a:spcBef>
            </a:pPr>
            <a:r>
              <a:rPr lang="en-US" sz="3000" b="1" i="1" dirty="0">
                <a:latin typeface="Arial Narrow" panose="020B0606020202030204" pitchFamily="34" charset="0"/>
              </a:rPr>
              <a:t>At this point, she represents God’s faithful remnant. (cf. Isaiah 1:5-9)</a:t>
            </a:r>
            <a:br>
              <a:rPr lang="en-US" sz="3000" i="1" dirty="0">
                <a:latin typeface="Arial Narrow" panose="020B0606020202030204" pitchFamily="34" charset="0"/>
              </a:rPr>
            </a:br>
            <a:r>
              <a:rPr lang="en-US" sz="3000" i="1" dirty="0">
                <a:latin typeface="Arial Narrow" panose="020B0606020202030204" pitchFamily="34" charset="0"/>
              </a:rPr>
              <a:t>	</a:t>
            </a:r>
            <a:r>
              <a:rPr lang="en-US" sz="3000" b="1" dirty="0">
                <a:latin typeface="Arial Narrow" panose="020B0606020202030204" pitchFamily="34" charset="0"/>
              </a:rPr>
              <a:t>Micah 4:9ff (cf. Deuteronomy 30:1-8)</a:t>
            </a:r>
            <a:br>
              <a:rPr lang="en-US" sz="3000" b="1" dirty="0">
                <a:latin typeface="Arial Narrow" panose="020B0606020202030204" pitchFamily="34" charset="0"/>
              </a:rPr>
            </a:br>
            <a:r>
              <a:rPr lang="en-US" sz="3000" b="1" dirty="0">
                <a:latin typeface="Arial Narrow" panose="020B0606020202030204" pitchFamily="34" charset="0"/>
              </a:rPr>
              <a:t>	Micah 5:1-3 (cf. Matthew 2:6 – Messianic)</a:t>
            </a:r>
          </a:p>
          <a:p>
            <a:pPr lvl="1">
              <a:spcBef>
                <a:spcPts val="0"/>
              </a:spcBef>
            </a:pPr>
            <a:r>
              <a:rPr lang="en-US" sz="3000" b="1" i="1" dirty="0">
                <a:latin typeface="Arial Narrow" panose="020B0606020202030204" pitchFamily="34" charset="0"/>
              </a:rPr>
              <a:t>After the birth of the man-child, she can best be thought of as the spiritual remnant of God’s people who in faithfulness, keep covenant with Him. (verse 17)</a:t>
            </a:r>
          </a:p>
          <a:p>
            <a:pPr lvl="2">
              <a:spcBef>
                <a:spcPts val="0"/>
              </a:spcBef>
            </a:pPr>
            <a:r>
              <a:rPr lang="en-US" sz="3000" b="1" dirty="0">
                <a:latin typeface="Arial Narrow" panose="020B0606020202030204" pitchFamily="34" charset="0"/>
              </a:rPr>
              <a:t>Isaiah 66:4-14 – Nation born in a day, beginning on Pentecost. (cf. Hebrews 9:15; 11:39-40; 12:22-23)</a:t>
            </a:r>
            <a:endParaRPr lang="en-US" sz="3000" dirty="0">
              <a:latin typeface="Arial Narrow" panose="020B0606020202030204" pitchFamily="34" charset="0"/>
            </a:endParaRPr>
          </a:p>
        </p:txBody>
      </p:sp>
      <p:sp>
        <p:nvSpPr>
          <p:cNvPr id="5" name="Title 1"/>
          <p:cNvSpPr>
            <a:spLocks noGrp="1"/>
          </p:cNvSpPr>
          <p:nvPr>
            <p:ph type="title"/>
          </p:nvPr>
        </p:nvSpPr>
        <p:spPr>
          <a:xfrm>
            <a:off x="457200" y="491579"/>
            <a:ext cx="8229600" cy="769441"/>
          </a:xfrm>
          <a:solidFill>
            <a:schemeClr val="bg1"/>
          </a:solidFill>
          <a:ln w="38100">
            <a:noFill/>
          </a:ln>
        </p:spPr>
        <p:txBody>
          <a:bodyPr>
            <a:spAutoFit/>
          </a:bodyPr>
          <a:lstStyle/>
          <a:p>
            <a:r>
              <a:rPr lang="en-US" b="1" u="sng" dirty="0">
                <a:latin typeface="Arial" panose="020B0604020202020204" pitchFamily="34" charset="0"/>
                <a:cs typeface="Arial" panose="020B0604020202020204" pitchFamily="34" charset="0"/>
              </a:rPr>
              <a:t>A Great Sign in Heaven</a:t>
            </a:r>
          </a:p>
        </p:txBody>
      </p:sp>
      <p:sp>
        <p:nvSpPr>
          <p:cNvPr id="4" name="Rectangle 3">
            <a:extLst>
              <a:ext uri="{FF2B5EF4-FFF2-40B4-BE49-F238E27FC236}">
                <a16:creationId xmlns:a16="http://schemas.microsoft.com/office/drawing/2014/main" id="{9D896F93-5EA1-4E0D-9132-3877F5FD59E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12</a:t>
            </a:r>
          </a:p>
        </p:txBody>
      </p:sp>
    </p:spTree>
    <p:extLst>
      <p:ext uri="{BB962C8B-B14F-4D97-AF65-F5344CB8AC3E}">
        <p14:creationId xmlns:p14="http://schemas.microsoft.com/office/powerpoint/2010/main" val="100130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0FBACB30-0400-4BB6-A129-51D56469B5B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1374560" y="1866900"/>
            <a:ext cx="6425157" cy="2862322"/>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a:t>
            </a:r>
            <a:r>
              <a:rPr kumimoji="0" lang="en-US" altLang="en-US" sz="2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Struggle on Earth</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(1-11)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John’s Vision</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Letters to seven churches</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(2-3)</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God in control</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(4-5)</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Opening of seven seals</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(6-11)</a:t>
            </a:r>
          </a:p>
        </p:txBody>
      </p:sp>
    </p:spTree>
    <p:extLst>
      <p:ext uri="{BB962C8B-B14F-4D97-AF65-F5344CB8AC3E}">
        <p14:creationId xmlns:p14="http://schemas.microsoft.com/office/powerpoint/2010/main" val="4224017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FA62BC09-6D3C-4649-A8AB-702A2743F91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460336" y="1706643"/>
            <a:ext cx="8229601" cy="4462760"/>
          </a:xfrm>
          <a:prstGeom prst="rect">
            <a:avLst/>
          </a:prstGeom>
          <a:noFill/>
          <a:ln>
            <a:noFill/>
          </a:ln>
          <a:effectLst/>
        </p:spPr>
        <p:txBody>
          <a:bodyPr wrap="squar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a:t>
            </a:r>
            <a:r>
              <a:rPr kumimoji="0" lang="en-US" altLang="en-US" sz="2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Christ And The Dragon In Conflict</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(12-22)</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(Deeper Spiritual Meaning)</a:t>
            </a:r>
          </a:p>
          <a:p>
            <a:pPr marL="914400" marR="0" lvl="0" indent="-91440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War</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The Woman, the Dragon, and the Man-Child (12-14)</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Bowls of Wrath</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(15-16)</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Fall of Babylon the Harlot</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(17-18)</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Victory of God’s people</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(19-21)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lang="en-US" alt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Warnings about the Book</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(22)</a:t>
            </a:r>
          </a:p>
        </p:txBody>
      </p:sp>
    </p:spTree>
    <p:extLst>
      <p:ext uri="{BB962C8B-B14F-4D97-AF65-F5344CB8AC3E}">
        <p14:creationId xmlns:p14="http://schemas.microsoft.com/office/powerpoint/2010/main" val="1757611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609600" y="1524000"/>
            <a:ext cx="3200400" cy="36576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Describes: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Things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Earth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Struggle</a:t>
            </a:r>
          </a:p>
        </p:txBody>
      </p:sp>
      <p:sp>
        <p:nvSpPr>
          <p:cNvPr id="185349" name="Rectangle 5"/>
          <p:cNvSpPr>
            <a:spLocks noChangeArrowheads="1"/>
          </p:cNvSpPr>
          <p:nvPr/>
        </p:nvSpPr>
        <p:spPr bwMode="auto">
          <a:xfrm>
            <a:off x="5181600" y="1524000"/>
            <a:ext cx="3200400" cy="36576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Describes: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Forces at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Spiritual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Realm</a:t>
            </a:r>
          </a:p>
        </p:txBody>
      </p:sp>
      <p:grpSp>
        <p:nvGrpSpPr>
          <p:cNvPr id="185352" name="Group 8"/>
          <p:cNvGrpSpPr>
            <a:grpSpLocks/>
          </p:cNvGrpSpPr>
          <p:nvPr/>
        </p:nvGrpSpPr>
        <p:grpSpPr bwMode="auto">
          <a:xfrm>
            <a:off x="609600" y="457200"/>
            <a:ext cx="7772400" cy="2133600"/>
            <a:chOff x="384" y="288"/>
            <a:chExt cx="4896" cy="1344"/>
          </a:xfrm>
          <a:solidFill>
            <a:schemeClr val="bg1"/>
          </a:solidFill>
        </p:grpSpPr>
        <p:sp>
          <p:nvSpPr>
            <p:cNvPr id="185350" name="AutoShape 6"/>
            <p:cNvSpPr>
              <a:spLocks noChangeArrowheads="1"/>
            </p:cNvSpPr>
            <p:nvPr/>
          </p:nvSpPr>
          <p:spPr bwMode="auto">
            <a:xfrm rot="5400000">
              <a:off x="2328" y="168"/>
              <a:ext cx="768" cy="2160"/>
            </a:xfrm>
            <a:prstGeom prst="curvedRightArrow">
              <a:avLst>
                <a:gd name="adj1" fmla="val 56250"/>
                <a:gd name="adj2" fmla="val 112500"/>
                <a:gd name="adj3" fmla="val 33333"/>
              </a:avLst>
            </a:prstGeom>
            <a:solidFill>
              <a:schemeClr val="accent1">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5351" name="Text Box 7"/>
            <p:cNvSpPr txBox="1">
              <a:spLocks noChangeArrowheads="1"/>
            </p:cNvSpPr>
            <p:nvPr/>
          </p:nvSpPr>
          <p:spPr bwMode="auto">
            <a:xfrm>
              <a:off x="384" y="288"/>
              <a:ext cx="4896" cy="365"/>
            </a:xfrm>
            <a:prstGeom prst="rect">
              <a:avLst/>
            </a:prstGeom>
            <a:solidFill>
              <a:schemeClr val="tx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Causes / Drives</a:t>
              </a:r>
            </a:p>
          </p:txBody>
        </p:sp>
      </p:grpSp>
      <p:sp>
        <p:nvSpPr>
          <p:cNvPr id="7" name="Rectangle 6"/>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A48DF914-2540-49D6-8302-194BA42C09D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5071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5352"/>
                                        </p:tgtEl>
                                        <p:attrNameLst>
                                          <p:attrName>style.visibility</p:attrName>
                                        </p:attrNameLst>
                                      </p:cBhvr>
                                      <p:to>
                                        <p:strVal val="visible"/>
                                      </p:to>
                                    </p:set>
                                    <p:animEffect transition="in" filter="wipe(up)">
                                      <p:cBhvr>
                                        <p:cTn id="7"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762000" y="990600"/>
            <a:ext cx="3352800" cy="44958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vantage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Christian / Earth</a:t>
            </a:r>
          </a:p>
        </p:txBody>
      </p:sp>
      <p:sp>
        <p:nvSpPr>
          <p:cNvPr id="188419" name="Rectangle 3"/>
          <p:cNvSpPr>
            <a:spLocks noChangeArrowheads="1"/>
          </p:cNvSpPr>
          <p:nvPr/>
        </p:nvSpPr>
        <p:spPr bwMode="auto">
          <a:xfrm>
            <a:off x="5029200" y="990600"/>
            <a:ext cx="3352800" cy="44958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vantage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God / Heaven</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7B8D8CF3-E7F1-4887-803B-3443B50CD78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9380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9134" y="642491"/>
            <a:ext cx="7585731" cy="1077218"/>
          </a:xfrm>
          <a:prstGeom prst="rect">
            <a:avLst/>
          </a:prstGeom>
          <a:noFill/>
          <a:ln>
            <a:noFill/>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Woman and The Dragon At War”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Outline</a:t>
            </a:r>
          </a:p>
        </p:txBody>
      </p:sp>
      <p:sp>
        <p:nvSpPr>
          <p:cNvPr id="96272" name="Text Box 16"/>
          <p:cNvSpPr txBox="1">
            <a:spLocks noChangeArrowheads="1"/>
          </p:cNvSpPr>
          <p:nvPr/>
        </p:nvSpPr>
        <p:spPr bwMode="auto">
          <a:xfrm>
            <a:off x="685800" y="2133600"/>
            <a:ext cx="7772400" cy="2677656"/>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The Woman, the Dragon, and the Male Child (verses 1-6)</a:t>
            </a:r>
          </a:p>
          <a:p>
            <a:pPr marL="342900" marR="0" lvl="0" indent="-342900" algn="l" defTabSz="150813"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War In Heaven (verses 7-12)</a:t>
            </a:r>
          </a:p>
          <a:p>
            <a:pPr marL="342900" marR="0" lvl="0" indent="-342900" algn="l" defTabSz="150813"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150813"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III. Persecution of the Woman (verses 13-17)</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0CED4B89-2168-4C09-AEBA-FD7B43EC8B4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9591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272">
                                            <p:txEl>
                                              <p:pRg st="0" end="0"/>
                                            </p:txEl>
                                          </p:spTgt>
                                        </p:tgtEl>
                                        <p:attrNameLst>
                                          <p:attrName>style.visibility</p:attrName>
                                        </p:attrNameLst>
                                      </p:cBhvr>
                                      <p:to>
                                        <p:strVal val="visible"/>
                                      </p:to>
                                    </p:set>
                                    <p:animEffect transition="in" filter="fade">
                                      <p:cBhvr>
                                        <p:cTn id="7" dur="1000"/>
                                        <p:tgtEl>
                                          <p:spTgt spid="96272">
                                            <p:txEl>
                                              <p:pRg st="0" end="0"/>
                                            </p:txEl>
                                          </p:spTgt>
                                        </p:tgtEl>
                                      </p:cBhvr>
                                    </p:animEffect>
                                    <p:anim calcmode="lin" valueType="num">
                                      <p:cBhvr>
                                        <p:cTn id="8" dur="1000" fill="hold"/>
                                        <p:tgtEl>
                                          <p:spTgt spid="962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72">
                                            <p:txEl>
                                              <p:pRg st="2" end="2"/>
                                            </p:txEl>
                                          </p:spTgt>
                                        </p:tgtEl>
                                        <p:attrNameLst>
                                          <p:attrName>style.visibility</p:attrName>
                                        </p:attrNameLst>
                                      </p:cBhvr>
                                      <p:to>
                                        <p:strVal val="visible"/>
                                      </p:to>
                                    </p:set>
                                    <p:animEffect transition="in" filter="fade">
                                      <p:cBhvr>
                                        <p:cTn id="14" dur="1000"/>
                                        <p:tgtEl>
                                          <p:spTgt spid="96272">
                                            <p:txEl>
                                              <p:pRg st="2" end="2"/>
                                            </p:txEl>
                                          </p:spTgt>
                                        </p:tgtEl>
                                      </p:cBhvr>
                                    </p:animEffect>
                                    <p:anim calcmode="lin" valueType="num">
                                      <p:cBhvr>
                                        <p:cTn id="15" dur="1000" fill="hold"/>
                                        <p:tgtEl>
                                          <p:spTgt spid="962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62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72">
                                            <p:txEl>
                                              <p:pRg st="4" end="4"/>
                                            </p:txEl>
                                          </p:spTgt>
                                        </p:tgtEl>
                                        <p:attrNameLst>
                                          <p:attrName>style.visibility</p:attrName>
                                        </p:attrNameLst>
                                      </p:cBhvr>
                                      <p:to>
                                        <p:strVal val="visible"/>
                                      </p:to>
                                    </p:set>
                                    <p:animEffect transition="in" filter="fade">
                                      <p:cBhvr>
                                        <p:cTn id="21" dur="1000"/>
                                        <p:tgtEl>
                                          <p:spTgt spid="96272">
                                            <p:txEl>
                                              <p:pRg st="4" end="4"/>
                                            </p:txEl>
                                          </p:spTgt>
                                        </p:tgtEl>
                                      </p:cBhvr>
                                    </p:animEffect>
                                    <p:anim calcmode="lin" valueType="num">
                                      <p:cBhvr>
                                        <p:cTn id="22" dur="1000" fill="hold"/>
                                        <p:tgtEl>
                                          <p:spTgt spid="9627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62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3879" y="824152"/>
            <a:ext cx="8820043" cy="677108"/>
          </a:xfrm>
          <a:prstGeom prst="rect">
            <a:avLst/>
          </a:prstGeom>
          <a:noFill/>
          <a:ln>
            <a:noFill/>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altLang="en-US" sz="3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Woman and The Dragon At War</a:t>
            </a:r>
            <a:r>
              <a:rPr kumimoji="0" lang="en-US" altLang="en-US" sz="3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7" name="TextBox 6"/>
          <p:cNvSpPr txBox="1"/>
          <p:nvPr/>
        </p:nvSpPr>
        <p:spPr>
          <a:xfrm>
            <a:off x="533400" y="1981202"/>
            <a:ext cx="80772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Verse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Revelation 12:17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the dragon waxed wroth (enraged NASV) with the woman, and went away to make war with the rest of her seed, that keep the commandments of God, and hold the testimony of Jesus</a:t>
            </a:r>
            <a:r>
              <a:rPr kumimoji="0" lang="en-US" sz="2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 name="Slide Number Placeholder 1">
            <a:extLst>
              <a:ext uri="{FF2B5EF4-FFF2-40B4-BE49-F238E27FC236}">
                <a16:creationId xmlns:a16="http://schemas.microsoft.com/office/drawing/2014/main" id="{163E2A87-E7C1-4FDA-BA32-68A283D4E6E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23831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ChangeArrowheads="1"/>
          </p:cNvSpPr>
          <p:nvPr/>
        </p:nvSpPr>
        <p:spPr bwMode="auto">
          <a:xfrm>
            <a:off x="2421813" y="781734"/>
            <a:ext cx="4339650" cy="646331"/>
          </a:xfrm>
          <a:prstGeom prst="rect">
            <a:avLst/>
          </a:prstGeom>
          <a:noFill/>
          <a:ln w="95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The Point?</a:t>
            </a:r>
          </a:p>
        </p:txBody>
      </p:sp>
      <p:sp>
        <p:nvSpPr>
          <p:cNvPr id="186371" name="Text Box 3"/>
          <p:cNvSpPr txBox="1">
            <a:spLocks noChangeArrowheads="1"/>
          </p:cNvSpPr>
          <p:nvPr/>
        </p:nvSpPr>
        <p:spPr bwMode="auto">
          <a:xfrm>
            <a:off x="1000811" y="1906870"/>
            <a:ext cx="7162800" cy="6413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It’s all a battle with Satan</a:t>
            </a:r>
          </a:p>
        </p:txBody>
      </p:sp>
      <p:sp>
        <p:nvSpPr>
          <p:cNvPr id="186372" name="Rectangle 4"/>
          <p:cNvSpPr>
            <a:spLocks noChangeArrowheads="1"/>
          </p:cNvSpPr>
          <p:nvPr/>
        </p:nvSpPr>
        <p:spPr bwMode="auto">
          <a:xfrm>
            <a:off x="2511438" y="3278729"/>
            <a:ext cx="4124847" cy="2062103"/>
          </a:xfrm>
          <a:prstGeom prst="rect">
            <a:avLst/>
          </a:prstGeom>
          <a:noFill/>
          <a:ln w="9525">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Fought Against Christ</a:t>
            </a:r>
          </a:p>
          <a:p>
            <a:pPr marL="45720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Birth</a:t>
            </a:r>
          </a:p>
          <a:p>
            <a:pPr marL="45720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Death</a:t>
            </a:r>
          </a:p>
          <a:p>
            <a:pPr marL="45720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Then his people</a:t>
            </a:r>
          </a:p>
        </p:txBody>
      </p:sp>
      <p:sp>
        <p:nvSpPr>
          <p:cNvPr id="5" name="Rectangle 4"/>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12</a:t>
            </a:r>
          </a:p>
        </p:txBody>
      </p:sp>
      <p:sp>
        <p:nvSpPr>
          <p:cNvPr id="2" name="Slide Number Placeholder 1">
            <a:extLst>
              <a:ext uri="{FF2B5EF4-FFF2-40B4-BE49-F238E27FC236}">
                <a16:creationId xmlns:a16="http://schemas.microsoft.com/office/drawing/2014/main" id="{3B41BA2E-BB7C-4CD6-84CC-F41B4C5EC3B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381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fade">
                                      <p:cBhvr>
                                        <p:cTn id="7" dur="1000"/>
                                        <p:tgtEl>
                                          <p:spTgt spid="186372"/>
                                        </p:tgtEl>
                                      </p:cBhvr>
                                    </p:animEffect>
                                    <p:anim calcmode="lin" valueType="num">
                                      <p:cBhvr>
                                        <p:cTn id="8" dur="1000" fill="hold"/>
                                        <p:tgtEl>
                                          <p:spTgt spid="186372"/>
                                        </p:tgtEl>
                                        <p:attrNameLst>
                                          <p:attrName>ppt_x</p:attrName>
                                        </p:attrNameLst>
                                      </p:cBhvr>
                                      <p:tavLst>
                                        <p:tav tm="0">
                                          <p:val>
                                            <p:strVal val="#ppt_x"/>
                                          </p:val>
                                        </p:tav>
                                        <p:tav tm="100000">
                                          <p:val>
                                            <p:strVal val="#ppt_x"/>
                                          </p:val>
                                        </p:tav>
                                      </p:tavLst>
                                    </p:anim>
                                    <p:anim calcmode="lin" valueType="num">
                                      <p:cBhvr>
                                        <p:cTn id="9" dur="1000" fill="hold"/>
                                        <p:tgtEl>
                                          <p:spTgt spid="1863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6371"/>
                                        </p:tgtEl>
                                        <p:attrNameLst>
                                          <p:attrName>style.visibility</p:attrName>
                                        </p:attrNameLst>
                                      </p:cBhvr>
                                      <p:to>
                                        <p:strVal val="visible"/>
                                      </p:to>
                                    </p:set>
                                    <p:animEffect transition="in" filter="fade">
                                      <p:cBhvr>
                                        <p:cTn id="14" dur="1000"/>
                                        <p:tgtEl>
                                          <p:spTgt spid="186371"/>
                                        </p:tgtEl>
                                      </p:cBhvr>
                                    </p:animEffect>
                                    <p:anim calcmode="lin" valueType="num">
                                      <p:cBhvr>
                                        <p:cTn id="15" dur="1000" fill="hold"/>
                                        <p:tgtEl>
                                          <p:spTgt spid="186371"/>
                                        </p:tgtEl>
                                        <p:attrNameLst>
                                          <p:attrName>ppt_x</p:attrName>
                                        </p:attrNameLst>
                                      </p:cBhvr>
                                      <p:tavLst>
                                        <p:tav tm="0">
                                          <p:val>
                                            <p:strVal val="#ppt_x"/>
                                          </p:val>
                                        </p:tav>
                                        <p:tav tm="100000">
                                          <p:val>
                                            <p:strVal val="#ppt_x"/>
                                          </p:val>
                                        </p:tav>
                                      </p:tavLst>
                                    </p:anim>
                                    <p:anim calcmode="lin" valueType="num">
                                      <p:cBhvr>
                                        <p:cTn id="16" dur="1000" fill="hold"/>
                                        <p:tgtEl>
                                          <p:spTgt spid="186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3246</TotalTime>
  <Words>1524</Words>
  <Application>Microsoft Office PowerPoint</Application>
  <PresentationFormat>On-screen Show (4:3)</PresentationFormat>
  <Paragraphs>194</Paragraphs>
  <Slides>24</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Arial Narrow</vt:lpstr>
      <vt:lpstr>Calibri</vt:lpstr>
      <vt:lpstr>Corbel</vt:lpstr>
      <vt:lpstr>Times New Roman</vt:lpstr>
      <vt:lpstr>Wingdings</vt:lpstr>
      <vt:lpstr>1_Office Theme</vt:lpstr>
      <vt:lpstr>Depth</vt:lpstr>
      <vt:lpstr>2_Depth</vt:lpstr>
      <vt:lpstr>1_Depth</vt:lpstr>
      <vt:lpstr>A Study Of  The Book Of Revelation</vt:lpstr>
      <vt:lpstr>Resources used:</vt:lpstr>
      <vt:lpstr>Revelation</vt:lpstr>
      <vt:lpstr>Revelation</vt:lpstr>
      <vt:lpstr>PowerPoint Presentation</vt:lpstr>
      <vt:lpstr>PowerPoint Presentation</vt:lpstr>
      <vt:lpstr>PowerPoint Presentation</vt:lpstr>
      <vt:lpstr>PowerPoint Presentation</vt:lpstr>
      <vt:lpstr>PowerPoint Presentation</vt:lpstr>
      <vt:lpstr>Book of Revelation: Chapter 12</vt:lpstr>
      <vt:lpstr>Deeper Spiritual Background</vt:lpstr>
      <vt:lpstr>Deeper Spiritual Background</vt:lpstr>
      <vt:lpstr>Deeper Spiritual Background</vt:lpstr>
      <vt:lpstr>Deeper Spiritual Background</vt:lpstr>
      <vt:lpstr>Deeper Spiritual Background</vt:lpstr>
      <vt:lpstr>Deeper Spiritual Background</vt:lpstr>
      <vt:lpstr>Deeper Spiritual Background</vt:lpstr>
      <vt:lpstr>Revelation 12:1</vt:lpstr>
      <vt:lpstr>Revelation 12:2</vt:lpstr>
      <vt:lpstr>A Great Sign in Heaven</vt:lpstr>
      <vt:lpstr>A Great Sign in Heaven</vt:lpstr>
      <vt:lpstr>A Great Sign in Heaven</vt:lpstr>
      <vt:lpstr>A Great Sign in Heaven</vt:lpstr>
      <vt:lpstr>A Great Sign in Heaven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94</cp:revision>
  <cp:lastPrinted>2021-01-09T04:55:46Z</cp:lastPrinted>
  <dcterms:created xsi:type="dcterms:W3CDTF">2020-12-10T22:22:03Z</dcterms:created>
  <dcterms:modified xsi:type="dcterms:W3CDTF">2021-01-09T04:55:47Z</dcterms:modified>
</cp:coreProperties>
</file>